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95" r:id="rId2"/>
    <p:sldId id="275" r:id="rId3"/>
    <p:sldId id="287" r:id="rId4"/>
    <p:sldId id="256" r:id="rId5"/>
    <p:sldId id="267" r:id="rId6"/>
    <p:sldId id="266" r:id="rId7"/>
    <p:sldId id="290" r:id="rId8"/>
    <p:sldId id="285" r:id="rId9"/>
    <p:sldId id="291" r:id="rId10"/>
    <p:sldId id="257" r:id="rId11"/>
    <p:sldId id="288" r:id="rId12"/>
    <p:sldId id="286" r:id="rId13"/>
    <p:sldId id="292" r:id="rId14"/>
    <p:sldId id="260" r:id="rId15"/>
    <p:sldId id="293" r:id="rId16"/>
    <p:sldId id="268" r:id="rId17"/>
    <p:sldId id="269" r:id="rId18"/>
    <p:sldId id="270" r:id="rId19"/>
    <p:sldId id="284" r:id="rId20"/>
    <p:sldId id="261" r:id="rId21"/>
    <p:sldId id="273" r:id="rId22"/>
    <p:sldId id="272" r:id="rId23"/>
    <p:sldId id="271" r:id="rId24"/>
    <p:sldId id="282" r:id="rId25"/>
    <p:sldId id="294" r:id="rId26"/>
    <p:sldId id="279" r:id="rId27"/>
    <p:sldId id="278" r:id="rId28"/>
    <p:sldId id="263" r:id="rId29"/>
    <p:sldId id="276" r:id="rId30"/>
    <p:sldId id="265" r:id="rId31"/>
    <p:sldId id="274" r:id="rId32"/>
    <p:sldId id="280" r:id="rId33"/>
    <p:sldId id="28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1599" autoAdjust="0"/>
    <p:restoredTop sz="94508" autoAdjust="0"/>
  </p:normalViewPr>
  <p:slideViewPr>
    <p:cSldViewPr>
      <p:cViewPr>
        <p:scale>
          <a:sx n="100" d="100"/>
          <a:sy n="100" d="100"/>
        </p:scale>
        <p:origin x="-1350" y="-426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106D6-862D-40C1-9815-6CA98A8212E7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F952E-6FE4-41A9-8A71-42D8BEE8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3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C5E4-012D-4928-8B8B-0B58FFCAA534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14B01-561A-4B3D-8430-A6F142B0E57D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F0EE-FF8C-4D98-AF5B-4DF28D699F9A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AE2A3-3548-4E55-9046-5BDE40049B07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2A4D-BFD9-4A47-B1E1-F6AD8C1BE0FA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8AD3-E8E6-492D-89B3-9EC59A082C85}" type="datetime1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0118-B9B8-4877-9C8B-6C574FB17F60}" type="datetime1">
              <a:rPr lang="en-US" smtClean="0"/>
              <a:t>3/14/2020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10349-1C51-477E-ACBB-F7325CF6EF20}" type="datetime1">
              <a:rPr lang="en-US" smtClean="0"/>
              <a:t>3/14/2020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B4F7-E64C-407E-B9F9-8ED5710121CA}" type="datetime1">
              <a:rPr lang="en-US" smtClean="0"/>
              <a:t>3/14/2020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099C-E9FC-4C34-9D1F-FF3F2B07BCD5}" type="datetime1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BBB6-EEBD-477F-B7BD-352057B13ACC}" type="datetime1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1D32-1C6B-4A2D-8885-C44DDF3DCD1A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3986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52400" y="152400"/>
            <a:ext cx="8712200" cy="3266419"/>
            <a:chOff x="203200" y="314980"/>
            <a:chExt cx="8712200" cy="3266419"/>
          </a:xfrm>
        </p:grpSpPr>
        <p:sp>
          <p:nvSpPr>
            <p:cNvPr id="4" name="TextBox 3"/>
            <p:cNvSpPr txBox="1"/>
            <p:nvPr/>
          </p:nvSpPr>
          <p:spPr>
            <a:xfrm>
              <a:off x="228600" y="838200"/>
              <a:ext cx="8686800" cy="2743199"/>
            </a:xfrm>
            <a:prstGeom prst="rect">
              <a:avLst/>
            </a:prstGeom>
            <a:noFill/>
          </p:spPr>
          <p:txBody>
            <a:bodyPr wrap="square" numCol="3" rtlCol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Overview (Pad Modes)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Overview (Jog Screens)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Overview (Decks)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Overview (Mixer)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 smtClean="0"/>
                <a:t>MixerFX</a:t>
              </a:r>
              <a:r>
                <a:rPr lang="en-US" dirty="0" smtClean="0"/>
                <a:t> and Beat FX</a:t>
              </a:r>
            </a:p>
            <a:p>
              <a:r>
                <a:rPr lang="en-US" dirty="0" smtClean="0"/>
                <a:t/>
              </a:r>
              <a:br>
                <a:rPr lang="en-US" dirty="0" smtClean="0"/>
              </a:b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Loop section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Beatjump</a:t>
              </a:r>
              <a:r>
                <a:rPr lang="en-US" dirty="0"/>
                <a:t> section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Sync modes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Deck Layout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Browser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Transport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Beatgrid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Settings</a:t>
              </a:r>
            </a:p>
            <a:p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 err="1" smtClean="0"/>
                <a:t>hotcues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 err="1"/>
                <a:t>padFX</a:t>
              </a:r>
              <a:r>
                <a:rPr lang="en-US" dirty="0"/>
                <a:t>/Rolls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</a:t>
              </a:r>
              <a:r>
                <a:rPr lang="en-US" dirty="0" smtClean="0"/>
                <a:t>ad </a:t>
              </a:r>
              <a:r>
                <a:rPr lang="en-US" dirty="0" err="1"/>
                <a:t>macroFX</a:t>
              </a:r>
              <a:r>
                <a:rPr lang="en-US" dirty="0"/>
                <a:t>/</a:t>
              </a:r>
              <a:r>
                <a:rPr lang="en-US" dirty="0" err="1"/>
                <a:t>mixerFX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 err="1"/>
                <a:t>jogFX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/>
                <a:t>keyboard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 err="1"/>
                <a:t>beatjump</a:t>
              </a:r>
              <a:r>
                <a:rPr lang="en-US" dirty="0"/>
                <a:t>/loop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/>
                <a:t>slicer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/>
                <a:t>remix </a:t>
              </a:r>
              <a:r>
                <a:rPr lang="en-US" dirty="0" smtClean="0"/>
                <a:t>decks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3200" y="314980"/>
              <a:ext cx="3354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TABLE OF CONTENTS</a:t>
              </a:r>
              <a:r>
                <a:rPr lang="en-US" sz="2800" b="1" dirty="0" smtClean="0"/>
                <a:t>: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7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111145"/>
            <a:ext cx="8610600" cy="6298891"/>
            <a:chOff x="152400" y="111145"/>
            <a:chExt cx="8610600" cy="6298891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4802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DDJ-1000: General overview - Mixer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85800" y="914400"/>
              <a:ext cx="8077200" cy="5495636"/>
              <a:chOff x="685800" y="914400"/>
              <a:chExt cx="8077200" cy="5495636"/>
            </a:xfrm>
          </p:grpSpPr>
          <p:pic>
            <p:nvPicPr>
              <p:cNvPr id="2050" name="Picture 2" descr="C:\Users\Pedro\Desktop\Z_DRIVE_Pedro\2 Music\1 Controllers\0_TSI_Traktor\ddj-sz\2 Working\v6.3.0 - DDJ-1000 TP3 - Initial release\Support files\DDJ-1000 - Mixer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0360" y="914400"/>
                <a:ext cx="3433386" cy="5495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Line Callout 1 (Accent Bar) 4"/>
              <p:cNvSpPr/>
              <p:nvPr/>
            </p:nvSpPr>
            <p:spPr>
              <a:xfrm>
                <a:off x="1066800" y="3141564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86707"/>
                  <a:gd name="adj4" fmla="val 166734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MixerFX1+5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Line Callout 1 (Accent Bar) 7"/>
              <p:cNvSpPr/>
              <p:nvPr/>
            </p:nvSpPr>
            <p:spPr>
              <a:xfrm>
                <a:off x="685800" y="4528612"/>
                <a:ext cx="1539240" cy="225552"/>
              </a:xfrm>
              <a:prstGeom prst="accentCallout1">
                <a:avLst>
                  <a:gd name="adj1" fmla="val 41417"/>
                  <a:gd name="adj2" fmla="val 106334"/>
                  <a:gd name="adj3" fmla="val -48429"/>
                  <a:gd name="adj4" fmla="val 166867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DryWet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Line Callout 1 (Accent Bar) 12"/>
              <p:cNvSpPr/>
              <p:nvPr/>
            </p:nvSpPr>
            <p:spPr>
              <a:xfrm>
                <a:off x="6629400" y="355914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-9746"/>
                  <a:gd name="adj4" fmla="val -52197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MixerFX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Line Callout 1 (Accent Bar) 13"/>
              <p:cNvSpPr/>
              <p:nvPr/>
            </p:nvSpPr>
            <p:spPr>
              <a:xfrm>
                <a:off x="6629400" y="4257662"/>
                <a:ext cx="2133600" cy="314338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UserFX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Pioneer FX </a:t>
                </a:r>
                <a:r>
                  <a:rPr lang="en-US" sz="1200" i="1" dirty="0" smtClean="0">
                    <a:solidFill>
                      <a:schemeClr val="tx1"/>
                    </a:solidFill>
                  </a:rPr>
                  <a:t>(in master mode)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Line Callout 1 (Accent Bar) 14"/>
              <p:cNvSpPr/>
              <p:nvPr/>
            </p:nvSpPr>
            <p:spPr>
              <a:xfrm>
                <a:off x="6629400" y="5983986"/>
                <a:ext cx="1138428" cy="180594"/>
              </a:xfrm>
              <a:prstGeom prst="accentCallout1">
                <a:avLst>
                  <a:gd name="adj1" fmla="val 45417"/>
                  <a:gd name="adj2" fmla="val -2669"/>
                  <a:gd name="adj3" fmla="val 45491"/>
                  <a:gd name="adj4" fmla="val -48566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ON+OFF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Line Callout 1 (Accent Bar) 15"/>
              <p:cNvSpPr/>
              <p:nvPr/>
            </p:nvSpPr>
            <p:spPr>
              <a:xfrm>
                <a:off x="1066800" y="2819400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201572"/>
                  <a:gd name="adj4" fmla="val 192067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MixerFX2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Line Callout 1 (Accent Bar) 16"/>
              <p:cNvSpPr/>
              <p:nvPr/>
            </p:nvSpPr>
            <p:spPr>
              <a:xfrm>
                <a:off x="1043940" y="3446364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86707"/>
                  <a:gd name="adj4" fmla="val 166734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MixerFX3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Line Callout 1 (Accent Bar) 17"/>
              <p:cNvSpPr/>
              <p:nvPr/>
            </p:nvSpPr>
            <p:spPr>
              <a:xfrm>
                <a:off x="1066800" y="3743036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-1131"/>
                  <a:gd name="adj4" fmla="val 194734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Filter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Line Callout 1 (Accent Bar) 11"/>
              <p:cNvSpPr/>
              <p:nvPr/>
            </p:nvSpPr>
            <p:spPr>
              <a:xfrm>
                <a:off x="6629400" y="5181600"/>
                <a:ext cx="2133600" cy="314338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Dry Wet / </a:t>
                </a:r>
              </a:p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Parameter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Line Callout 1 (Accent Bar) 18"/>
              <p:cNvSpPr/>
              <p:nvPr/>
            </p:nvSpPr>
            <p:spPr>
              <a:xfrm>
                <a:off x="6629400" y="4754164"/>
                <a:ext cx="2133600" cy="198836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Routing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Callout 1 (Accent Bar) 19"/>
              <p:cNvSpPr/>
              <p:nvPr/>
            </p:nvSpPr>
            <p:spPr>
              <a:xfrm>
                <a:off x="6629400" y="3846668"/>
                <a:ext cx="2133600" cy="314338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Parameter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Single+Group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0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11145"/>
            <a:ext cx="8507484" cy="6061055"/>
            <a:chOff x="152400" y="111145"/>
            <a:chExt cx="8507484" cy="6061055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4240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DDJ-SZ </a:t>
              </a:r>
              <a:r>
                <a:rPr lang="en-US" sz="2400" i="1" u="sng" dirty="0"/>
                <a:t>General overview - Mixer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27764" y="901932"/>
              <a:ext cx="7732120" cy="5270268"/>
              <a:chOff x="791242" y="1452424"/>
              <a:chExt cx="7221509" cy="4922232"/>
            </a:xfrm>
          </p:grpSpPr>
          <p:pic>
            <p:nvPicPr>
              <p:cNvPr id="9" name="Picture 3" descr="C:\Users\Pedro\Desktop\Z_DRIVE_Pedro\2 Music - Controllers\0_MAPS_Traktor\DDJ Pioneer\1 Released maps\v6.1.1 - DDJ-SX2 and SZ - TP3_TP2 - Mixer FX\Support files\Source files\Base pics\DDJ-SZ1 - top view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11" t="896" r="34211" b="1"/>
              <a:stretch/>
            </p:blipFill>
            <p:spPr bwMode="auto">
              <a:xfrm>
                <a:off x="2648416" y="1452424"/>
                <a:ext cx="3170599" cy="49222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Line Callout 1 (Accent Bar) 7"/>
              <p:cNvSpPr/>
              <p:nvPr/>
            </p:nvSpPr>
            <p:spPr>
              <a:xfrm>
                <a:off x="858395" y="3200400"/>
                <a:ext cx="1539240" cy="225552"/>
              </a:xfrm>
              <a:prstGeom prst="accentCallout1">
                <a:avLst>
                  <a:gd name="adj1" fmla="val 45999"/>
                  <a:gd name="adj2" fmla="val 99859"/>
                  <a:gd name="adj3" fmla="val 209671"/>
                  <a:gd name="adj4" fmla="val 13271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DryWet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Line Callout 1 (Accent Bar) 12"/>
              <p:cNvSpPr/>
              <p:nvPr/>
            </p:nvSpPr>
            <p:spPr>
              <a:xfrm>
                <a:off x="5937696" y="3658375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50638"/>
                  <a:gd name="adj4" fmla="val -46283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MixerFX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Line Callout 1 (Accent Bar) 20"/>
              <p:cNvSpPr/>
              <p:nvPr/>
            </p:nvSpPr>
            <p:spPr>
              <a:xfrm>
                <a:off x="791242" y="4191000"/>
                <a:ext cx="1600200" cy="180594"/>
              </a:xfrm>
              <a:prstGeom prst="accentCallout1">
                <a:avLst>
                  <a:gd name="adj1" fmla="val 61750"/>
                  <a:gd name="adj2" fmla="val 102481"/>
                  <a:gd name="adj3" fmla="val 98269"/>
                  <a:gd name="adj4" fmla="val 123116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ColorFX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(hardware)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Line Callout 1 (Accent Bar) 21"/>
              <p:cNvSpPr/>
              <p:nvPr/>
            </p:nvSpPr>
            <p:spPr>
              <a:xfrm>
                <a:off x="5994275" y="1524000"/>
                <a:ext cx="1275080" cy="335662"/>
              </a:xfrm>
              <a:prstGeom prst="accentCallout1">
                <a:avLst>
                  <a:gd name="adj1" fmla="val 45417"/>
                  <a:gd name="adj2" fmla="val -5401"/>
                  <a:gd name="adj3" fmla="val 183247"/>
                  <a:gd name="adj4" fmla="val -7437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Manual FX routing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Line Callout 1 (Accent Bar) 9"/>
              <p:cNvSpPr/>
              <p:nvPr/>
            </p:nvSpPr>
            <p:spPr>
              <a:xfrm>
                <a:off x="5955351" y="4100703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57670"/>
                  <a:gd name="adj4" fmla="val -2406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MixerFX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(TBD)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Line Callout 1 (Accent Bar) 10"/>
              <p:cNvSpPr/>
              <p:nvPr/>
            </p:nvSpPr>
            <p:spPr>
              <a:xfrm>
                <a:off x="5955351" y="46482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57670"/>
                  <a:gd name="adj4" fmla="val -2406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Keep at Zero!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Line Callout 1 (Accent Bar) 11"/>
              <p:cNvSpPr/>
              <p:nvPr/>
            </p:nvSpPr>
            <p:spPr>
              <a:xfrm>
                <a:off x="5955351" y="50292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57670"/>
                  <a:gd name="adj4" fmla="val -2406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Beat FX  Dry/Wet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Line Callout 1 (Accent Bar) 13"/>
              <p:cNvSpPr/>
              <p:nvPr/>
            </p:nvSpPr>
            <p:spPr>
              <a:xfrm>
                <a:off x="5955351" y="54864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57670"/>
                  <a:gd name="adj4" fmla="val -2406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Keep at “4”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7624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" y="111145"/>
            <a:ext cx="8470488" cy="6271733"/>
            <a:chOff x="152400" y="111145"/>
            <a:chExt cx="8470488" cy="6271733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4478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DDJ-SX2: </a:t>
              </a:r>
              <a:r>
                <a:rPr lang="en-US" sz="2400" i="1" u="sng" dirty="0"/>
                <a:t>General overview - Mixer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63022" y="313402"/>
              <a:ext cx="6059866" cy="6069476"/>
              <a:chOff x="2397635" y="442243"/>
              <a:chExt cx="6059866" cy="6069476"/>
            </a:xfrm>
          </p:grpSpPr>
          <p:pic>
            <p:nvPicPr>
              <p:cNvPr id="2" name="Picture 2" descr="C:\Users\Pedro\Desktop\Z_DRIVE_Pedro\2 Music - Controllers\0_TSI_Traktor\DDJ Pioneer\1 Released maps\v6.1.0 - DDJ-SX2 TP3 - Mixer FX\Support files\base pics\DDJ-SX2 - Only Mixer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5600" y="1315361"/>
                <a:ext cx="3156904" cy="5196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Line Callout 1 (Accent Bar) 7"/>
              <p:cNvSpPr/>
              <p:nvPr/>
            </p:nvSpPr>
            <p:spPr>
              <a:xfrm>
                <a:off x="6400101" y="4481703"/>
                <a:ext cx="1539240" cy="225552"/>
              </a:xfrm>
              <a:prstGeom prst="accentCallout1">
                <a:avLst>
                  <a:gd name="adj1" fmla="val 51630"/>
                  <a:gd name="adj2" fmla="val -4101"/>
                  <a:gd name="adj3" fmla="val 147734"/>
                  <a:gd name="adj4" fmla="val -12058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DryWet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Line Callout 1 (Accent Bar) 12"/>
              <p:cNvSpPr/>
              <p:nvPr/>
            </p:nvSpPr>
            <p:spPr>
              <a:xfrm>
                <a:off x="6400101" y="3732946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15476"/>
                  <a:gd name="adj4" fmla="val -25913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MixerFX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Line Callout 1 (Accent Bar) 20"/>
              <p:cNvSpPr/>
              <p:nvPr/>
            </p:nvSpPr>
            <p:spPr>
              <a:xfrm>
                <a:off x="2397635" y="875776"/>
                <a:ext cx="1600200" cy="180594"/>
              </a:xfrm>
              <a:prstGeom prst="accentCallout1">
                <a:avLst>
                  <a:gd name="adj1" fmla="val 61750"/>
                  <a:gd name="adj2" fmla="val 102481"/>
                  <a:gd name="adj3" fmla="val 485048"/>
                  <a:gd name="adj4" fmla="val 118354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Only Browser (toggle)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Line Callout 1 (Accent Bar) 21"/>
              <p:cNvSpPr/>
              <p:nvPr/>
            </p:nvSpPr>
            <p:spPr>
              <a:xfrm>
                <a:off x="4955415" y="888539"/>
                <a:ext cx="1275080" cy="335662"/>
              </a:xfrm>
              <a:prstGeom prst="accentCallout1">
                <a:avLst>
                  <a:gd name="adj1" fmla="val 45417"/>
                  <a:gd name="adj2" fmla="val -5401"/>
                  <a:gd name="adj3" fmla="val 274053"/>
                  <a:gd name="adj4" fmla="val -25573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Preview Player </a:t>
                </a:r>
              </a:p>
              <a:p>
                <a:r>
                  <a:rPr lang="en-US" sz="1200" i="1" dirty="0" smtClean="0">
                    <a:solidFill>
                      <a:schemeClr val="tx1"/>
                    </a:solidFill>
                  </a:rPr>
                  <a:t>(using browser)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Line Callout 1 (Accent Bar) 22"/>
              <p:cNvSpPr/>
              <p:nvPr/>
            </p:nvSpPr>
            <p:spPr>
              <a:xfrm>
                <a:off x="4955415" y="442243"/>
                <a:ext cx="1676400" cy="361188"/>
              </a:xfrm>
              <a:prstGeom prst="accentCallout1">
                <a:avLst>
                  <a:gd name="adj1" fmla="val 43006"/>
                  <a:gd name="adj2" fmla="val -4747"/>
                  <a:gd name="adj3" fmla="val 295149"/>
                  <a:gd name="adj4" fmla="val -26074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List Browse / Tree Browse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Zoom / Preview player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6528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111145"/>
            <a:ext cx="8610600" cy="6319274"/>
            <a:chOff x="152400" y="111145"/>
            <a:chExt cx="8610600" cy="6319274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50758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DDJ-1000SRT: General overview - Mixer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85800" y="687861"/>
              <a:ext cx="8077200" cy="5742558"/>
              <a:chOff x="685800" y="687861"/>
              <a:chExt cx="8077200" cy="5742558"/>
            </a:xfrm>
          </p:grpSpPr>
          <p:pic>
            <p:nvPicPr>
              <p:cNvPr id="21" name="Picture 2" descr="C:\Users\Pedro\Desktop\U_Root\0_linux_home\git\music_scripts\ddj\2 Pictures\DDJ-1000SRT - Top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45" r="34118"/>
              <a:stretch/>
            </p:blipFill>
            <p:spPr bwMode="auto">
              <a:xfrm>
                <a:off x="2819400" y="687861"/>
                <a:ext cx="3489960" cy="5742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Line Callout 1 (Accent Bar) 4"/>
              <p:cNvSpPr/>
              <p:nvPr/>
            </p:nvSpPr>
            <p:spPr>
              <a:xfrm>
                <a:off x="1066800" y="3141564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86707"/>
                  <a:gd name="adj4" fmla="val 166734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Dub Echo (HW)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Line Callout 1 (Accent Bar) 7"/>
              <p:cNvSpPr/>
              <p:nvPr/>
            </p:nvSpPr>
            <p:spPr>
              <a:xfrm>
                <a:off x="685800" y="4528612"/>
                <a:ext cx="1539240" cy="225552"/>
              </a:xfrm>
              <a:prstGeom prst="accentCallout1">
                <a:avLst>
                  <a:gd name="adj1" fmla="val 41417"/>
                  <a:gd name="adj2" fmla="val 106334"/>
                  <a:gd name="adj3" fmla="val -73767"/>
                  <a:gd name="adj4" fmla="val 151706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DryWet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Line Callout 1 (Accent Bar) 12"/>
              <p:cNvSpPr/>
              <p:nvPr/>
            </p:nvSpPr>
            <p:spPr>
              <a:xfrm>
                <a:off x="6629400" y="355914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-9746"/>
                  <a:gd name="adj4" fmla="val -52197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MixerFX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Line Callout 1 (Accent Bar) 13"/>
              <p:cNvSpPr/>
              <p:nvPr/>
            </p:nvSpPr>
            <p:spPr>
              <a:xfrm>
                <a:off x="6629400" y="4257662"/>
                <a:ext cx="2133600" cy="314338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Pioneer FX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Line Callout 1 (Accent Bar) 14"/>
              <p:cNvSpPr/>
              <p:nvPr/>
            </p:nvSpPr>
            <p:spPr>
              <a:xfrm>
                <a:off x="6629400" y="5983986"/>
                <a:ext cx="1138428" cy="180594"/>
              </a:xfrm>
              <a:prstGeom prst="accentCallout1">
                <a:avLst>
                  <a:gd name="adj1" fmla="val 45417"/>
                  <a:gd name="adj2" fmla="val -2669"/>
                  <a:gd name="adj3" fmla="val 45491"/>
                  <a:gd name="adj4" fmla="val -48566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ON+OFF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Line Callout 1 (Accent Bar) 15"/>
              <p:cNvSpPr/>
              <p:nvPr/>
            </p:nvSpPr>
            <p:spPr>
              <a:xfrm>
                <a:off x="1066800" y="2819400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201572"/>
                  <a:gd name="adj4" fmla="val 192067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Pitch (HW)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Line Callout 1 (Accent Bar) 16"/>
              <p:cNvSpPr/>
              <p:nvPr/>
            </p:nvSpPr>
            <p:spPr>
              <a:xfrm>
                <a:off x="1043940" y="3446364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86707"/>
                  <a:gd name="adj4" fmla="val 166734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Noise (HW)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Line Callout 1 (Accent Bar) 17"/>
              <p:cNvSpPr/>
              <p:nvPr/>
            </p:nvSpPr>
            <p:spPr>
              <a:xfrm>
                <a:off x="1066800" y="3743036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-15912"/>
                  <a:gd name="adj4" fmla="val 192651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Filter (HW)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Line Callout 1 (Accent Bar) 11"/>
              <p:cNvSpPr/>
              <p:nvPr/>
            </p:nvSpPr>
            <p:spPr>
              <a:xfrm>
                <a:off x="6629400" y="5181600"/>
                <a:ext cx="2133600" cy="314338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Dry Wet / </a:t>
                </a:r>
              </a:p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Parameter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Line Callout 1 (Accent Bar) 18"/>
              <p:cNvSpPr/>
              <p:nvPr/>
            </p:nvSpPr>
            <p:spPr>
              <a:xfrm>
                <a:off x="6629400" y="4754164"/>
                <a:ext cx="2133600" cy="198836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Routing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Callout 1 (Accent Bar) 19"/>
              <p:cNvSpPr/>
              <p:nvPr/>
            </p:nvSpPr>
            <p:spPr>
              <a:xfrm>
                <a:off x="6629400" y="3846668"/>
                <a:ext cx="2133600" cy="314338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Parameter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Single+Group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9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2400" y="111145"/>
            <a:ext cx="8205978" cy="6108560"/>
            <a:chOff x="152400" y="111145"/>
            <a:chExt cx="8205978" cy="6108560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40182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DDJ-1000: </a:t>
              </a:r>
              <a:r>
                <a:rPr lang="en-US" sz="2400" i="1" u="sng" dirty="0" err="1"/>
                <a:t>M</a:t>
              </a:r>
              <a:r>
                <a:rPr lang="en-US" sz="2400" i="1" u="sng" dirty="0" err="1" smtClean="0"/>
                <a:t>ixerFX</a:t>
              </a:r>
              <a:r>
                <a:rPr lang="en-US" sz="2400" i="1" u="sng" dirty="0" smtClean="0"/>
                <a:t> and </a:t>
              </a:r>
              <a:r>
                <a:rPr lang="en-US" sz="2400" i="1" u="sng" dirty="0" err="1" smtClean="0"/>
                <a:t>UserFX</a:t>
              </a:r>
              <a:endParaRPr lang="en-US" sz="2400" i="1" u="sng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90600" y="657105"/>
              <a:ext cx="7367778" cy="5562600"/>
              <a:chOff x="990600" y="657105"/>
              <a:chExt cx="7367778" cy="556260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638800" y="1333773"/>
                <a:ext cx="2719578" cy="4131559"/>
                <a:chOff x="5638800" y="1333773"/>
                <a:chExt cx="2719578" cy="4131559"/>
              </a:xfrm>
            </p:grpSpPr>
            <p:pic>
              <p:nvPicPr>
                <p:cNvPr id="21" name="Picture 2" descr="C:\Users\Pedro\Desktop\Z_DRIVE_Pedro\2 Music\1 Controllers\0_TSI_Traktor\ddj-sz\2 Working\v6.3.0 - DDJ-1000 TP3 - Initial release\Support files\DDJ-1000 - Mixer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733" t="54234"/>
                <a:stretch/>
              </p:blipFill>
              <p:spPr bwMode="auto">
                <a:xfrm>
                  <a:off x="5638800" y="1333773"/>
                  <a:ext cx="973836" cy="41315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Line Callout 1 (Accent Bar) 13"/>
                <p:cNvSpPr/>
                <p:nvPr/>
              </p:nvSpPr>
              <p:spPr>
                <a:xfrm>
                  <a:off x="6905244" y="1984622"/>
                  <a:ext cx="1371600" cy="314338"/>
                </a:xfrm>
                <a:prstGeom prst="accentCallout1">
                  <a:avLst>
                    <a:gd name="adj1" fmla="val 45417"/>
                    <a:gd name="adj2" fmla="val -2669"/>
                    <a:gd name="adj3" fmla="val 71178"/>
                    <a:gd name="adj4" fmla="val -22690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UserFX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 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Pioneer effects (MST)</a:t>
                  </a:r>
                </a:p>
              </p:txBody>
            </p:sp>
            <p:sp>
              <p:nvSpPr>
                <p:cNvPr id="15" name="Line Callout 1 (Accent Bar) 14"/>
                <p:cNvSpPr/>
                <p:nvPr/>
              </p:nvSpPr>
              <p:spPr>
                <a:xfrm>
                  <a:off x="6905244" y="4813441"/>
                  <a:ext cx="835152" cy="180594"/>
                </a:xfrm>
                <a:prstGeom prst="accentCallout1">
                  <a:avLst>
                    <a:gd name="adj1" fmla="val 45417"/>
                    <a:gd name="adj2" fmla="val -5589"/>
                    <a:gd name="adj3" fmla="val -28770"/>
                    <a:gd name="adj4" fmla="val -54500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FX ON+OFF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Line Callout 1 (Accent Bar) 11"/>
                <p:cNvSpPr/>
                <p:nvPr/>
              </p:nvSpPr>
              <p:spPr>
                <a:xfrm>
                  <a:off x="6905244" y="3594241"/>
                  <a:ext cx="1371600" cy="314338"/>
                </a:xfrm>
                <a:prstGeom prst="accentCallout1">
                  <a:avLst>
                    <a:gd name="adj1" fmla="val 45417"/>
                    <a:gd name="adj2" fmla="val -2669"/>
                    <a:gd name="adj3" fmla="val 71178"/>
                    <a:gd name="adj4" fmla="val -37801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Regular: </a:t>
                  </a:r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DryWet</a:t>
                  </a:r>
                  <a:endParaRPr lang="en-US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+shift: FX Parameter</a:t>
                  </a:r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Line Callout 1 (Accent Bar) 18"/>
                <p:cNvSpPr/>
                <p:nvPr/>
              </p:nvSpPr>
              <p:spPr>
                <a:xfrm>
                  <a:off x="6905244" y="2756041"/>
                  <a:ext cx="835152" cy="198836"/>
                </a:xfrm>
                <a:prstGeom prst="accentCallout1">
                  <a:avLst>
                    <a:gd name="adj1" fmla="val 42351"/>
                    <a:gd name="adj2" fmla="val -7049"/>
                    <a:gd name="adj3" fmla="val 95705"/>
                    <a:gd name="adj4" fmla="val -60646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FX Routing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Line Callout 1 (Accent Bar) 19"/>
                <p:cNvSpPr/>
                <p:nvPr/>
              </p:nvSpPr>
              <p:spPr>
                <a:xfrm>
                  <a:off x="6905244" y="1367467"/>
                  <a:ext cx="1453134" cy="314338"/>
                </a:xfrm>
                <a:prstGeom prst="accentCallout1">
                  <a:avLst>
                    <a:gd name="adj1" fmla="val 45417"/>
                    <a:gd name="adj2" fmla="val -2669"/>
                    <a:gd name="adj3" fmla="val 71178"/>
                    <a:gd name="adj4" fmla="val -22690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Regular: FX Parameter</a:t>
                  </a:r>
                </a:p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+shift: Single Group</a:t>
                  </a:r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Straight Connector 21"/>
              <p:cNvCxnSpPr/>
              <p:nvPr/>
            </p:nvCxnSpPr>
            <p:spPr>
              <a:xfrm>
                <a:off x="4953000" y="657105"/>
                <a:ext cx="0" cy="55626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/>
              <p:cNvGrpSpPr/>
              <p:nvPr/>
            </p:nvGrpSpPr>
            <p:grpSpPr>
              <a:xfrm>
                <a:off x="990600" y="1113021"/>
                <a:ext cx="3352799" cy="4056143"/>
                <a:chOff x="990600" y="1113021"/>
                <a:chExt cx="3352799" cy="4056143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1044889" y="4145184"/>
                  <a:ext cx="2900138" cy="1023980"/>
                  <a:chOff x="1516741" y="4493856"/>
                  <a:chExt cx="2900138" cy="1023980"/>
                </a:xfrm>
              </p:grpSpPr>
              <p:pic>
                <p:nvPicPr>
                  <p:cNvPr id="24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475" t="72121" r="36274" b="21073"/>
                  <a:stretch/>
                </p:blipFill>
                <p:spPr bwMode="auto">
                  <a:xfrm>
                    <a:off x="1545316" y="4876800"/>
                    <a:ext cx="2871563" cy="6410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5" name="Line Callout 1 (Accent Bar) 24"/>
                  <p:cNvSpPr/>
                  <p:nvPr/>
                </p:nvSpPr>
                <p:spPr>
                  <a:xfrm>
                    <a:off x="1516741" y="4493856"/>
                    <a:ext cx="1324612" cy="163318"/>
                  </a:xfrm>
                  <a:prstGeom prst="accentCallout1">
                    <a:avLst>
                      <a:gd name="adj1" fmla="val 54662"/>
                      <a:gd name="adj2" fmla="val 117505"/>
                      <a:gd name="adj3" fmla="val 276240"/>
                      <a:gd name="adj4" fmla="val 141973"/>
                    </a:avLst>
                  </a:prstGeom>
                  <a:noFill/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(twice=cycle) </a:t>
                    </a:r>
                  </a:p>
                </p:txBody>
              </p:sp>
            </p:grpSp>
            <p:grpSp>
              <p:nvGrpSpPr>
                <p:cNvPr id="3" name="Group 2"/>
                <p:cNvGrpSpPr/>
                <p:nvPr/>
              </p:nvGrpSpPr>
              <p:grpSpPr>
                <a:xfrm>
                  <a:off x="990600" y="1113021"/>
                  <a:ext cx="3352799" cy="2221991"/>
                  <a:chOff x="1143000" y="838708"/>
                  <a:chExt cx="3352799" cy="2221991"/>
                </a:xfrm>
              </p:grpSpPr>
              <p:pic>
                <p:nvPicPr>
                  <p:cNvPr id="33" name="Picture 2" descr="C:\Users\Pedro\Desktop\Z_DRIVE_Pedro\2 Music\1 Controllers\0_TSI_Traktor\ddj-sz\2 Working\v6.3.0 - DDJ-1000 TP3 - Initial release\Support files\DDJ-1000 - Mixer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2578" r="67242" b="32373"/>
                  <a:stretch/>
                </p:blipFill>
                <p:spPr bwMode="auto">
                  <a:xfrm>
                    <a:off x="1537812" y="1170706"/>
                    <a:ext cx="1544228" cy="18899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4" name="Line Callout 1 (Accent Bar) 33"/>
                  <p:cNvSpPr/>
                  <p:nvPr/>
                </p:nvSpPr>
                <p:spPr>
                  <a:xfrm>
                    <a:off x="3237977" y="1217718"/>
                    <a:ext cx="859450" cy="361714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95948"/>
                      <a:gd name="adj4" fmla="val -47735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Both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mixerFX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+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1143000" y="838708"/>
                    <a:ext cx="554375" cy="2165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err="1" smtClean="0">
                        <a:solidFill>
                          <a:schemeClr val="tx1"/>
                        </a:solidFill>
                      </a:rPr>
                      <a:t>Dlb</a:t>
                    </a:r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 delay</a:t>
                    </a: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1960232" y="838708"/>
                    <a:ext cx="554375" cy="23426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T. </a:t>
                    </a:r>
                    <a:r>
                      <a:rPr lang="en-US" sz="10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1143000" y="1117432"/>
                    <a:ext cx="554375" cy="2099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Noise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1163263" y="2007503"/>
                    <a:ext cx="554375" cy="2165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Crush</a:t>
                    </a: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1980495" y="2007503"/>
                    <a:ext cx="554375" cy="23426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Filter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Line Callout 1 (Accent Bar) 34"/>
                  <p:cNvSpPr/>
                  <p:nvPr/>
                </p:nvSpPr>
                <p:spPr>
                  <a:xfrm>
                    <a:off x="3237976" y="2312888"/>
                    <a:ext cx="1257823" cy="361714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115258"/>
                      <a:gd name="adj4" fmla="val -90246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Dry/Wet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+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JogFX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7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2400" y="111145"/>
            <a:ext cx="8716213" cy="5546945"/>
            <a:chOff x="152400" y="111145"/>
            <a:chExt cx="8716213" cy="5546945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3679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DDJ-SZ: </a:t>
              </a:r>
              <a:r>
                <a:rPr lang="en-US" sz="2400" i="1" u="sng" dirty="0" err="1"/>
                <a:t>M</a:t>
              </a:r>
              <a:r>
                <a:rPr lang="en-US" sz="2400" i="1" u="sng" dirty="0" err="1" smtClean="0"/>
                <a:t>ixerFX</a:t>
              </a:r>
              <a:r>
                <a:rPr lang="en-US" sz="2400" i="1" u="sng" dirty="0" smtClean="0"/>
                <a:t> and </a:t>
              </a:r>
              <a:r>
                <a:rPr lang="en-US" sz="2400" i="1" u="sng" dirty="0" err="1" smtClean="0"/>
                <a:t>UserFX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44973" y="745751"/>
              <a:ext cx="8423640" cy="4912339"/>
              <a:chOff x="444973" y="745751"/>
              <a:chExt cx="8423640" cy="491233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444973" y="851560"/>
                <a:ext cx="4461052" cy="3534237"/>
                <a:chOff x="444973" y="851560"/>
                <a:chExt cx="4461052" cy="3534237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621517" y="3070254"/>
                  <a:ext cx="4284508" cy="1315543"/>
                  <a:chOff x="4207801" y="4436574"/>
                  <a:chExt cx="4284508" cy="1315543"/>
                </a:xfrm>
              </p:grpSpPr>
              <p:pic>
                <p:nvPicPr>
                  <p:cNvPr id="26" name="Picture 2" descr="C:\Users\Pedro\Desktop\Z_DRIVE_Pedro\2 Music - Controllers\0_TSI_Traktor\DDJ Pioneer\1 Released maps\v6.1.0 - DDJ-SX2 TP3 - Mixer FX\Support files\base pics\DDJ-SX2 - Only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073" t="71370" r="21393" b="21669"/>
                  <a:stretch/>
                </p:blipFill>
                <p:spPr bwMode="auto">
                  <a:xfrm>
                    <a:off x="4207801" y="4844500"/>
                    <a:ext cx="4284508" cy="90761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5" name="Line Callout 1 (Accent Bar) 24"/>
                  <p:cNvSpPr/>
                  <p:nvPr/>
                </p:nvSpPr>
                <p:spPr>
                  <a:xfrm>
                    <a:off x="5036925" y="4436574"/>
                    <a:ext cx="1654269" cy="203963"/>
                  </a:xfrm>
                  <a:prstGeom prst="accentCallout1">
                    <a:avLst>
                      <a:gd name="adj1" fmla="val 64002"/>
                      <a:gd name="adj2" fmla="val 105989"/>
                      <a:gd name="adj3" fmla="val 294920"/>
                      <a:gd name="adj4" fmla="val 129882"/>
                    </a:avLst>
                  </a:prstGeom>
                  <a:noFill/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(twice=cycle) </a:t>
                    </a: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444973" y="851560"/>
                  <a:ext cx="1822627" cy="1433230"/>
                  <a:chOff x="4648200" y="806455"/>
                  <a:chExt cx="1822627" cy="1433230"/>
                </a:xfrm>
              </p:grpSpPr>
              <p:pic>
                <p:nvPicPr>
                  <p:cNvPr id="27" name="Picture 3" descr="C:\Users\Pedro\Desktop\Z_DRIVE_Pedro\2 Music - Controllers\0_MAPS_Traktor\DDJ Pioneer\1 Released maps\v6.1.1 - DDJ-SX2 and SZ - TP3_TP2 - Mixer FX\Support files\Source files\Base pics\DDJ-SZ1 - top view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011" t="58450" r="59287" b="33139"/>
                  <a:stretch/>
                </p:blipFill>
                <p:spPr bwMode="auto">
                  <a:xfrm>
                    <a:off x="4876800" y="1106091"/>
                    <a:ext cx="1594027" cy="11335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7" name="Rectangle 36"/>
                  <p:cNvSpPr/>
                  <p:nvPr/>
                </p:nvSpPr>
                <p:spPr>
                  <a:xfrm>
                    <a:off x="4648200" y="806455"/>
                    <a:ext cx="797013" cy="4237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COLORFX hardware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/>
              <p:cNvGrpSpPr/>
              <p:nvPr/>
            </p:nvGrpSpPr>
            <p:grpSpPr>
              <a:xfrm>
                <a:off x="5638800" y="745751"/>
                <a:ext cx="3229813" cy="4912339"/>
                <a:chOff x="914400" y="951431"/>
                <a:chExt cx="3229813" cy="4912339"/>
              </a:xfrm>
            </p:grpSpPr>
            <p:pic>
              <p:nvPicPr>
                <p:cNvPr id="36" name="Picture 3" descr="C:\Users\Pedro\Desktop\Z_DRIVE_Pedro\2 Music - Controllers\0_MAPS_Traktor\DDJ Pioneer\1 Released maps\v6.1.1 - DDJ-SX2 and SZ - TP3_TP2 - Mixer FX\Support files\Source files\Base pics\DDJ-SZ1 - top view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609" t="58660" r="35168" b="7220"/>
                <a:stretch/>
              </p:blipFill>
              <p:spPr bwMode="auto">
                <a:xfrm>
                  <a:off x="1044890" y="1265355"/>
                  <a:ext cx="1460186" cy="45984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Rectangle 27"/>
                <p:cNvSpPr/>
                <p:nvPr/>
              </p:nvSpPr>
              <p:spPr>
                <a:xfrm>
                  <a:off x="914400" y="951431"/>
                  <a:ext cx="554375" cy="2165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 err="1" smtClean="0">
                      <a:solidFill>
                        <a:schemeClr val="tx1"/>
                      </a:solidFill>
                    </a:rPr>
                    <a:t>Dlb</a:t>
                  </a:r>
                  <a:r>
                    <a:rPr lang="en-US" sz="1000" dirty="0" smtClean="0">
                      <a:solidFill>
                        <a:schemeClr val="tx1"/>
                      </a:solidFill>
                    </a:rPr>
                    <a:t> delay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807832" y="1113021"/>
                  <a:ext cx="554375" cy="23426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chemeClr val="tx1"/>
                      </a:solidFill>
                    </a:rPr>
                    <a:t>T. </a:t>
                  </a:r>
                  <a:r>
                    <a:rPr lang="en-US" sz="1000" dirty="0" err="1" smtClean="0">
                      <a:solidFill>
                        <a:schemeClr val="tx1"/>
                      </a:solidFill>
                    </a:rPr>
                    <a:t>Gater</a:t>
                  </a:r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914400" y="1230155"/>
                  <a:ext cx="554375" cy="2099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chemeClr val="tx1"/>
                      </a:solidFill>
                    </a:rPr>
                    <a:t>Noise</a:t>
                  </a:r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1010863" y="2281816"/>
                  <a:ext cx="554375" cy="2165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chemeClr val="tx1"/>
                      </a:solidFill>
                    </a:rPr>
                    <a:t>Crush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828095" y="2281816"/>
                  <a:ext cx="554375" cy="23426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chemeClr val="tx1"/>
                      </a:solidFill>
                    </a:rPr>
                    <a:t>Filter</a:t>
                  </a:r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Line Callout 1 (Accent Bar) 34"/>
                <p:cNvSpPr/>
                <p:nvPr/>
              </p:nvSpPr>
              <p:spPr>
                <a:xfrm>
                  <a:off x="2886390" y="2768057"/>
                  <a:ext cx="1257823" cy="180857"/>
                </a:xfrm>
                <a:prstGeom prst="accentCallout1">
                  <a:avLst>
                    <a:gd name="adj1" fmla="val 70796"/>
                    <a:gd name="adj2" fmla="val -4202"/>
                    <a:gd name="adj3" fmla="val 225856"/>
                    <a:gd name="adj4" fmla="val -7661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Keep at zero!</a:t>
                  </a:r>
                </a:p>
              </p:txBody>
            </p:sp>
            <p:sp>
              <p:nvSpPr>
                <p:cNvPr id="38" name="Line Callout 1 (Accent Bar) 37"/>
                <p:cNvSpPr/>
                <p:nvPr/>
              </p:nvSpPr>
              <p:spPr>
                <a:xfrm>
                  <a:off x="2886390" y="3843278"/>
                  <a:ext cx="1257823" cy="180857"/>
                </a:xfrm>
                <a:prstGeom prst="accentCallout1">
                  <a:avLst>
                    <a:gd name="adj1" fmla="val 70796"/>
                    <a:gd name="adj2" fmla="val -4202"/>
                    <a:gd name="adj3" fmla="val 236390"/>
                    <a:gd name="adj4" fmla="val -7964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Dry/Wet </a:t>
                  </a:r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BeatFX</a:t>
                  </a:r>
                  <a:endParaRPr lang="en-US" sz="12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Line Callout 1 (Accent Bar) 38"/>
                <p:cNvSpPr/>
                <p:nvPr/>
              </p:nvSpPr>
              <p:spPr>
                <a:xfrm>
                  <a:off x="2886390" y="5117452"/>
                  <a:ext cx="1257823" cy="180857"/>
                </a:xfrm>
                <a:prstGeom prst="accentCallout1">
                  <a:avLst>
                    <a:gd name="adj1" fmla="val 70796"/>
                    <a:gd name="adj2" fmla="val -4202"/>
                    <a:gd name="adj3" fmla="val 131058"/>
                    <a:gd name="adj4" fmla="val -72071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Keep at “4”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85451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381000" y="111144"/>
            <a:ext cx="9552510" cy="6003906"/>
            <a:chOff x="-381000" y="111144"/>
            <a:chExt cx="9552510" cy="6003906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3652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DDJ-1000/SRT: Loop Section</a:t>
              </a:r>
              <a:endParaRPr lang="en-US" sz="2400" i="1" u="sng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381000" y="703574"/>
              <a:ext cx="5928763" cy="4228242"/>
              <a:chOff x="-77038" y="690322"/>
              <a:chExt cx="5928763" cy="422824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38810" y="690322"/>
                <a:ext cx="5188015" cy="1274139"/>
                <a:chOff x="670430" y="1002336"/>
                <a:chExt cx="5188015" cy="1274139"/>
              </a:xfrm>
            </p:grpSpPr>
            <p:pic>
              <p:nvPicPr>
                <p:cNvPr id="26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2" t="1319" r="61180" b="89994"/>
                <a:stretch/>
              </p:blipFill>
              <p:spPr bwMode="auto">
                <a:xfrm>
                  <a:off x="2438335" y="1527989"/>
                  <a:ext cx="2209865" cy="7484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Line Callout 1 (Accent Bar) 26"/>
                <p:cNvSpPr/>
                <p:nvPr/>
              </p:nvSpPr>
              <p:spPr>
                <a:xfrm>
                  <a:off x="670430" y="1032251"/>
                  <a:ext cx="1579880" cy="374992"/>
                </a:xfrm>
                <a:prstGeom prst="accentCallout1">
                  <a:avLst>
                    <a:gd name="adj1" fmla="val 43216"/>
                    <a:gd name="adj2" fmla="val 103100"/>
                    <a:gd name="adj3" fmla="val 145120"/>
                    <a:gd name="adj4" fmla="val 12031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Regular: Loop In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Loop Engaged: 1/2x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Line Callout 1 (Accent Bar) 27"/>
                <p:cNvSpPr/>
                <p:nvPr/>
              </p:nvSpPr>
              <p:spPr>
                <a:xfrm>
                  <a:off x="4715445" y="1323437"/>
                  <a:ext cx="1143000" cy="321101"/>
                </a:xfrm>
                <a:prstGeom prst="accentCallout1">
                  <a:avLst>
                    <a:gd name="adj1" fmla="val 45417"/>
                    <a:gd name="adj2" fmla="val -2669"/>
                    <a:gd name="adj3" fmla="val 145051"/>
                    <a:gd name="adj4" fmla="val -41548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4-beat Loop</a:t>
                  </a:r>
                </a:p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Loop Exit</a:t>
                  </a:r>
                </a:p>
              </p:txBody>
            </p:sp>
            <p:sp>
              <p:nvSpPr>
                <p:cNvPr id="33" name="Line Callout 1 (Accent Bar) 32"/>
                <p:cNvSpPr/>
                <p:nvPr/>
              </p:nvSpPr>
              <p:spPr>
                <a:xfrm>
                  <a:off x="3526056" y="1002336"/>
                  <a:ext cx="2057400" cy="321101"/>
                </a:xfrm>
                <a:prstGeom prst="accentCallout1">
                  <a:avLst>
                    <a:gd name="adj1" fmla="val 45417"/>
                    <a:gd name="adj2" fmla="val -2669"/>
                    <a:gd name="adj3" fmla="val 183614"/>
                    <a:gd name="adj4" fmla="val -12011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Regular: Loop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Out</a:t>
                  </a:r>
                </a:p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Loop 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Engaged: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2x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" name="Group 5"/>
              <p:cNvGrpSpPr/>
              <p:nvPr/>
            </p:nvGrpSpPr>
            <p:grpSpPr>
              <a:xfrm>
                <a:off x="979643" y="3738838"/>
                <a:ext cx="4591729" cy="1179726"/>
                <a:chOff x="1106598" y="5178577"/>
                <a:chExt cx="4591729" cy="1179726"/>
              </a:xfrm>
            </p:grpSpPr>
            <p:pic>
              <p:nvPicPr>
                <p:cNvPr id="31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2" t="1319" r="61180" b="89994"/>
                <a:stretch/>
              </p:blipFill>
              <p:spPr bwMode="auto">
                <a:xfrm>
                  <a:off x="2344891" y="5609817"/>
                  <a:ext cx="2209865" cy="7484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4" t="59283" r="85941" b="35639"/>
                <a:stretch/>
              </p:blipFill>
              <p:spPr bwMode="auto">
                <a:xfrm>
                  <a:off x="1106598" y="5741488"/>
                  <a:ext cx="707543" cy="4851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Line Callout 1 (Accent Bar) 43"/>
                <p:cNvSpPr/>
                <p:nvPr/>
              </p:nvSpPr>
              <p:spPr>
                <a:xfrm>
                  <a:off x="1135173" y="5195830"/>
                  <a:ext cx="1182371" cy="280641"/>
                </a:xfrm>
                <a:prstGeom prst="accentCallout1">
                  <a:avLst>
                    <a:gd name="adj1" fmla="val 43216"/>
                    <a:gd name="adj2" fmla="val 103100"/>
                    <a:gd name="adj3" fmla="val 145120"/>
                    <a:gd name="adj4" fmla="val 12031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Select 1/2x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Line Callout 1 (Accent Bar) 44"/>
                <p:cNvSpPr/>
                <p:nvPr/>
              </p:nvSpPr>
              <p:spPr>
                <a:xfrm>
                  <a:off x="4555327" y="5178577"/>
                  <a:ext cx="1143000" cy="321101"/>
                </a:xfrm>
                <a:prstGeom prst="accentCallout1">
                  <a:avLst>
                    <a:gd name="adj1" fmla="val 45417"/>
                    <a:gd name="adj2" fmla="val -2669"/>
                    <a:gd name="adj3" fmla="val 186580"/>
                    <a:gd name="adj4" fmla="val -46548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AutoLoop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 (selected size)</a:t>
                  </a:r>
                </a:p>
              </p:txBody>
            </p:sp>
            <p:sp>
              <p:nvSpPr>
                <p:cNvPr id="46" name="Line Callout 1 (Accent Bar) 45"/>
                <p:cNvSpPr/>
                <p:nvPr/>
              </p:nvSpPr>
              <p:spPr>
                <a:xfrm>
                  <a:off x="3543267" y="5215995"/>
                  <a:ext cx="1539743" cy="240310"/>
                </a:xfrm>
                <a:prstGeom prst="accentCallout1">
                  <a:avLst>
                    <a:gd name="adj1" fmla="val 45417"/>
                    <a:gd name="adj2" fmla="val -2669"/>
                    <a:gd name="adj3" fmla="val 183614"/>
                    <a:gd name="adj4" fmla="val -12011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Select 2x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924798" y="5756816"/>
                  <a:ext cx="27256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-77038" y="2099977"/>
                <a:ext cx="5928763" cy="1405830"/>
                <a:chOff x="90829" y="2960995"/>
                <a:chExt cx="5928763" cy="1405830"/>
              </a:xfrm>
            </p:grpSpPr>
            <p:pic>
              <p:nvPicPr>
                <p:cNvPr id="49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386" b="27013"/>
                <a:stretch/>
              </p:blipFill>
              <p:spPr bwMode="auto">
                <a:xfrm>
                  <a:off x="5088727" y="3502347"/>
                  <a:ext cx="930865" cy="8644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2" t="1319" r="61180" b="89994"/>
                <a:stretch/>
              </p:blipFill>
              <p:spPr bwMode="auto">
                <a:xfrm>
                  <a:off x="2344892" y="3560343"/>
                  <a:ext cx="2209865" cy="7484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4" t="54119" r="90688" b="40132"/>
                <a:stretch/>
              </p:blipFill>
              <p:spPr bwMode="auto">
                <a:xfrm>
                  <a:off x="1460370" y="3626454"/>
                  <a:ext cx="470478" cy="549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Line Callout 1 (Accent Bar) 35"/>
                <p:cNvSpPr/>
                <p:nvPr/>
              </p:nvSpPr>
              <p:spPr>
                <a:xfrm>
                  <a:off x="90829" y="2960995"/>
                  <a:ext cx="2113363" cy="426253"/>
                </a:xfrm>
                <a:prstGeom prst="accentCallout1">
                  <a:avLst>
                    <a:gd name="adj1" fmla="val 43216"/>
                    <a:gd name="adj2" fmla="val 103100"/>
                    <a:gd name="adj3" fmla="val 145120"/>
                    <a:gd name="adj4" fmla="val 12031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Whole 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l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oop adjust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+memory: Loop In adjust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Line Callout 1 (Accent Bar) 36"/>
                <p:cNvSpPr/>
                <p:nvPr/>
              </p:nvSpPr>
              <p:spPr>
                <a:xfrm>
                  <a:off x="4708875" y="3029419"/>
                  <a:ext cx="1143000" cy="321101"/>
                </a:xfrm>
                <a:prstGeom prst="accentCallout1">
                  <a:avLst>
                    <a:gd name="adj1" fmla="val 45417"/>
                    <a:gd name="adj2" fmla="val -2669"/>
                    <a:gd name="adj3" fmla="val 228110"/>
                    <a:gd name="adj4" fmla="val -4321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Loop activate</a:t>
                  </a:r>
                </a:p>
              </p:txBody>
            </p:sp>
            <p:sp>
              <p:nvSpPr>
                <p:cNvPr id="38" name="Line Callout 1 (Accent Bar) 37"/>
                <p:cNvSpPr/>
                <p:nvPr/>
              </p:nvSpPr>
              <p:spPr>
                <a:xfrm>
                  <a:off x="3449823" y="2960995"/>
                  <a:ext cx="1539743" cy="409500"/>
                </a:xfrm>
                <a:prstGeom prst="accentCallout1">
                  <a:avLst>
                    <a:gd name="adj1" fmla="val 45417"/>
                    <a:gd name="adj2" fmla="val -2669"/>
                    <a:gd name="adj3" fmla="val 183614"/>
                    <a:gd name="adj4" fmla="val -12011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L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oop out 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adjust mode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1960266" y="3672976"/>
                  <a:ext cx="27256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683389" y="3659122"/>
                  <a:ext cx="27256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</p:grpSp>
        </p:grpSp>
        <p:cxnSp>
          <p:nvCxnSpPr>
            <p:cNvPr id="39" name="Straight Connector 38"/>
            <p:cNvCxnSpPr/>
            <p:nvPr/>
          </p:nvCxnSpPr>
          <p:spPr>
            <a:xfrm>
              <a:off x="5791200" y="546688"/>
              <a:ext cx="0" cy="556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5993545" y="1153034"/>
              <a:ext cx="3177965" cy="4962016"/>
              <a:chOff x="5993545" y="1153034"/>
              <a:chExt cx="3177965" cy="496201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162800" y="1153034"/>
                <a:ext cx="1307706" cy="827949"/>
                <a:chOff x="6419850" y="762269"/>
                <a:chExt cx="1307706" cy="827949"/>
              </a:xfrm>
            </p:grpSpPr>
            <p:pic>
              <p:nvPicPr>
                <p:cNvPr id="47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73422" r="3208" b="23802"/>
                <a:stretch/>
              </p:blipFill>
              <p:spPr bwMode="auto">
                <a:xfrm>
                  <a:off x="6419850" y="762269"/>
                  <a:ext cx="1307706" cy="374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84513" r="3208" b="12711"/>
                <a:stretch/>
              </p:blipFill>
              <p:spPr bwMode="auto">
                <a:xfrm>
                  <a:off x="6419850" y="1215974"/>
                  <a:ext cx="1307706" cy="374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2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45" t="78799" r="3208" b="18091"/>
              <a:stretch/>
            </p:blipFill>
            <p:spPr bwMode="auto">
              <a:xfrm>
                <a:off x="7162800" y="5695950"/>
                <a:ext cx="1307706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3" name="Group 52"/>
              <p:cNvGrpSpPr/>
              <p:nvPr/>
            </p:nvGrpSpPr>
            <p:grpSpPr>
              <a:xfrm>
                <a:off x="7162800" y="2600566"/>
                <a:ext cx="1307706" cy="827949"/>
                <a:chOff x="6419850" y="762269"/>
                <a:chExt cx="1307706" cy="827949"/>
              </a:xfrm>
            </p:grpSpPr>
            <p:pic>
              <p:nvPicPr>
                <p:cNvPr id="54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73422" r="3208" b="23802"/>
                <a:stretch/>
              </p:blipFill>
              <p:spPr bwMode="auto">
                <a:xfrm>
                  <a:off x="6419850" y="762269"/>
                  <a:ext cx="1307706" cy="374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84513" r="3208" b="12711"/>
                <a:stretch/>
              </p:blipFill>
              <p:spPr bwMode="auto">
                <a:xfrm>
                  <a:off x="6419850" y="1215974"/>
                  <a:ext cx="1307706" cy="374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6" name="Group 55"/>
              <p:cNvGrpSpPr/>
              <p:nvPr/>
            </p:nvGrpSpPr>
            <p:grpSpPr>
              <a:xfrm>
                <a:off x="7162800" y="3978175"/>
                <a:ext cx="1307706" cy="827949"/>
                <a:chOff x="6419850" y="762269"/>
                <a:chExt cx="1307706" cy="827949"/>
              </a:xfrm>
            </p:grpSpPr>
            <p:pic>
              <p:nvPicPr>
                <p:cNvPr id="57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73422" r="3208" b="23802"/>
                <a:stretch/>
              </p:blipFill>
              <p:spPr bwMode="auto">
                <a:xfrm>
                  <a:off x="6419850" y="762269"/>
                  <a:ext cx="1307706" cy="374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84513" r="3208" b="12711"/>
                <a:stretch/>
              </p:blipFill>
              <p:spPr bwMode="auto">
                <a:xfrm>
                  <a:off x="6419850" y="1215974"/>
                  <a:ext cx="1307706" cy="374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9" name="TextBox 58"/>
              <p:cNvSpPr txBox="1"/>
              <p:nvPr/>
            </p:nvSpPr>
            <p:spPr>
              <a:xfrm>
                <a:off x="6758783" y="4129961"/>
                <a:ext cx="3463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60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2" t="37854" r="84314" b="49243"/>
              <a:stretch/>
            </p:blipFill>
            <p:spPr bwMode="auto">
              <a:xfrm>
                <a:off x="6062947" y="3813554"/>
                <a:ext cx="695836" cy="1156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6206306" y="2712577"/>
                <a:ext cx="845673" cy="603928"/>
                <a:chOff x="5982927" y="3262766"/>
                <a:chExt cx="1027774" cy="733973"/>
              </a:xfrm>
            </p:grpSpPr>
            <p:pic>
              <p:nvPicPr>
                <p:cNvPr id="61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4" t="54119" r="90688" b="40132"/>
                <a:stretch/>
              </p:blipFill>
              <p:spPr bwMode="auto">
                <a:xfrm>
                  <a:off x="5982927" y="3262766"/>
                  <a:ext cx="628651" cy="7339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2" name="TextBox 61"/>
                <p:cNvSpPr txBox="1"/>
                <p:nvPr/>
              </p:nvSpPr>
              <p:spPr>
                <a:xfrm>
                  <a:off x="6646499" y="3343113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</p:grpSp>
          <p:sp>
            <p:nvSpPr>
              <p:cNvPr id="66" name="Line Callout 1 (Accent Bar) 65"/>
              <p:cNvSpPr/>
              <p:nvPr/>
            </p:nvSpPr>
            <p:spPr>
              <a:xfrm>
                <a:off x="5993545" y="5313835"/>
                <a:ext cx="1182371" cy="280641"/>
              </a:xfrm>
              <a:prstGeom prst="accentCallout1">
                <a:avLst>
                  <a:gd name="adj1" fmla="val 43216"/>
                  <a:gd name="adj2" fmla="val 103100"/>
                  <a:gd name="adj3" fmla="val 145120"/>
                  <a:gd name="adj4" fmla="val 120312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Select 1/2x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Line Callout 1 (Accent Bar) 66"/>
              <p:cNvSpPr/>
              <p:nvPr/>
            </p:nvSpPr>
            <p:spPr>
              <a:xfrm>
                <a:off x="8401639" y="5334000"/>
                <a:ext cx="769871" cy="240310"/>
              </a:xfrm>
              <a:prstGeom prst="accentCallout1">
                <a:avLst>
                  <a:gd name="adj1" fmla="val 49381"/>
                  <a:gd name="adj2" fmla="val -6381"/>
                  <a:gd name="adj3" fmla="val 175687"/>
                  <a:gd name="adj4" fmla="val -23146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Select 2x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6441922" y="111144"/>
              <a:ext cx="1793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(DDJ-SX2/SZ)</a:t>
              </a:r>
              <a:endParaRPr lang="en-US" sz="2400" i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73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1145"/>
            <a:ext cx="4280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DDJ-1000/SRT: </a:t>
            </a:r>
            <a:r>
              <a:rPr lang="en-US" sz="2400" i="1" u="sng" dirty="0" err="1" smtClean="0"/>
              <a:t>BeatJump</a:t>
            </a:r>
            <a:r>
              <a:rPr lang="en-US" sz="2400" i="1" u="sng" dirty="0" smtClean="0"/>
              <a:t> Section</a:t>
            </a:r>
            <a:endParaRPr lang="en-US" sz="2400" i="1" u="sng" dirty="0"/>
          </a:p>
        </p:txBody>
      </p:sp>
      <p:grpSp>
        <p:nvGrpSpPr>
          <p:cNvPr id="2" name="Group 1"/>
          <p:cNvGrpSpPr/>
          <p:nvPr/>
        </p:nvGrpSpPr>
        <p:grpSpPr>
          <a:xfrm>
            <a:off x="533400" y="832237"/>
            <a:ext cx="4442556" cy="1397137"/>
            <a:chOff x="2948844" y="793613"/>
            <a:chExt cx="4442556" cy="1397137"/>
          </a:xfrm>
        </p:grpSpPr>
        <p:pic>
          <p:nvPicPr>
            <p:cNvPr id="26" name="Picture 4" descr="C:\Users\Pedro\Desktop\Z_DRIVE_Pedro\2 Music\1 Controllers\0_TSI_Traktor\ddj-sz\2 Working\v6.3.0 - DDJ-1000 TP3 - Initial release\Support files\DDJ-1000 - Deck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t="63710" r="78726" b="27111"/>
            <a:stretch/>
          </p:blipFill>
          <p:spPr bwMode="auto">
            <a:xfrm>
              <a:off x="4528724" y="1133945"/>
              <a:ext cx="1386301" cy="1056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Callout 1 (Accent Bar) 26"/>
            <p:cNvSpPr/>
            <p:nvPr/>
          </p:nvSpPr>
          <p:spPr>
            <a:xfrm>
              <a:off x="2948844" y="793613"/>
              <a:ext cx="1579880" cy="289276"/>
            </a:xfrm>
            <a:prstGeom prst="accentCallout1">
              <a:avLst>
                <a:gd name="adj1" fmla="val 43216"/>
                <a:gd name="adj2" fmla="val 103100"/>
                <a:gd name="adj3" fmla="val 174754"/>
                <a:gd name="adj4" fmla="val 122121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Select Size 1/2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Line Callout 1 (Accent Bar) 32"/>
            <p:cNvSpPr/>
            <p:nvPr/>
          </p:nvSpPr>
          <p:spPr>
            <a:xfrm>
              <a:off x="6047740" y="793613"/>
              <a:ext cx="1343660" cy="289276"/>
            </a:xfrm>
            <a:prstGeom prst="accentCallout1">
              <a:avLst>
                <a:gd name="adj1" fmla="val 45417"/>
                <a:gd name="adj2" fmla="val -2669"/>
                <a:gd name="adj3" fmla="val 180647"/>
                <a:gd name="adj4" fmla="val -33263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Select Size 2x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7348" y="2900415"/>
            <a:ext cx="4442556" cy="1397137"/>
            <a:chOff x="3101244" y="2861791"/>
            <a:chExt cx="4442556" cy="1397137"/>
          </a:xfrm>
        </p:grpSpPr>
        <p:pic>
          <p:nvPicPr>
            <p:cNvPr id="30" name="Picture 4" descr="C:\Users\Pedro\Desktop\Z_DRIVE_Pedro\2 Music\1 Controllers\0_TSI_Traktor\ddj-sz\2 Working\v6.3.0 - DDJ-1000 TP3 - Initial release\Support files\DDJ-1000 - Deck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" t="54119" r="90688" b="40132"/>
            <a:stretch/>
          </p:blipFill>
          <p:spPr bwMode="auto">
            <a:xfrm>
              <a:off x="3283683" y="3399416"/>
              <a:ext cx="628651" cy="733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4143375" y="356036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+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101244" y="2861791"/>
              <a:ext cx="4442556" cy="1397137"/>
              <a:chOff x="2948844" y="793613"/>
              <a:chExt cx="4442556" cy="1397137"/>
            </a:xfrm>
          </p:grpSpPr>
          <p:pic>
            <p:nvPicPr>
              <p:cNvPr id="31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5" t="63710" r="78726" b="27111"/>
              <a:stretch/>
            </p:blipFill>
            <p:spPr bwMode="auto">
              <a:xfrm>
                <a:off x="4528724" y="1133945"/>
                <a:ext cx="1386301" cy="1056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Line Callout 1 (Accent Bar) 31"/>
              <p:cNvSpPr/>
              <p:nvPr/>
            </p:nvSpPr>
            <p:spPr>
              <a:xfrm>
                <a:off x="2948844" y="793613"/>
                <a:ext cx="1579880" cy="289276"/>
              </a:xfrm>
              <a:prstGeom prst="accentCallout1">
                <a:avLst>
                  <a:gd name="adj1" fmla="val 43216"/>
                  <a:gd name="adj2" fmla="val 103100"/>
                  <a:gd name="adj3" fmla="val 174754"/>
                  <a:gd name="adj4" fmla="val 122121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left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Loop move left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Line Callout 1 (Accent Bar) 48"/>
              <p:cNvSpPr/>
              <p:nvPr/>
            </p:nvSpPr>
            <p:spPr>
              <a:xfrm>
                <a:off x="6047740" y="793613"/>
                <a:ext cx="1343660" cy="289276"/>
              </a:xfrm>
              <a:prstGeom prst="accentCallout1">
                <a:avLst>
                  <a:gd name="adj1" fmla="val 45417"/>
                  <a:gd name="adj2" fmla="val -2669"/>
                  <a:gd name="adj3" fmla="val 180647"/>
                  <a:gd name="adj4" fmla="val -33263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right</a:t>
                </a:r>
                <a:r>
                  <a:rPr lang="en-US" sz="1200" dirty="0">
                    <a:solidFill>
                      <a:schemeClr val="tx1"/>
                    </a:solidFill>
                  </a:rPr>
                  <a:t/>
                </a: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Loop move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right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41" name="Picture 4" descr="C:\Users\Pedro\Desktop\Z_DRIVE_Pedro\2 Music\1 Controllers\0_TSI_Traktor\ddj-sz\2 Working\v6.3.0 - DDJ-1000 TP3 - Initial release\Support files\DDJ-1000 - Dec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59283" r="85941" b="35639"/>
          <a:stretch/>
        </p:blipFill>
        <p:spPr bwMode="auto">
          <a:xfrm>
            <a:off x="586912" y="5610749"/>
            <a:ext cx="945417" cy="6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664321" y="5572348"/>
            <a:ext cx="34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2" name="Picture 2" descr="C:\Users\Pedro\Desktop\Z_DRIVE_Pedro\2 Music - Controllers\0_TSI_Traktor\DDJ Pioneer\1 Released maps\v6.1.0 - DDJ-SX2 TP3 - Mixer FX\Support files\base pics\DDJ-SX2 - Only De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9" t="88984" r="3304" b="4301"/>
          <a:stretch/>
        </p:blipFill>
        <p:spPr bwMode="auto">
          <a:xfrm>
            <a:off x="7162800" y="3240747"/>
            <a:ext cx="1419225" cy="98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Pedro\Desktop\Z_DRIVE_Pedro\2 Music - Controllers\0_TSI_Traktor\DDJ Pioneer\1 Released maps\v6.1.0 - DDJ-SX2 TP3 - Mixer FX\Support files\base pics\DDJ-SX2 - Only De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" t="37854" r="84314" b="42880"/>
          <a:stretch/>
        </p:blipFill>
        <p:spPr bwMode="auto">
          <a:xfrm>
            <a:off x="6066212" y="5135390"/>
            <a:ext cx="563188" cy="139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edro\Desktop\Z_DRIVE_Pedro\2 Music - Controllers\0_TSI_Traktor\DDJ Pioneer\1 Released maps\v6.1.0 - DDJ-SX2 TP3 - Mixer FX\Support files\base pics\DDJ-SX2 - Only De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9" t="88984" r="3304" b="4301"/>
          <a:stretch/>
        </p:blipFill>
        <p:spPr bwMode="auto">
          <a:xfrm>
            <a:off x="7162800" y="5342798"/>
            <a:ext cx="1419225" cy="98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Pedro\Desktop\Z_DRIVE_Pedro\2 Music\1 Controllers\0_TSI_Traktor\ddj-sz\2 Working\v6.3.0 - DDJ-1000 TP3 - Initial release\Support files\DDJ-1000 - Dec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54119" r="90688" b="40132"/>
          <a:stretch/>
        </p:blipFill>
        <p:spPr bwMode="auto">
          <a:xfrm>
            <a:off x="6077864" y="3352800"/>
            <a:ext cx="551536" cy="6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646499" y="343804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34" name="Picture 2" descr="C:\Users\Pedro\Desktop\Z_DRIVE_Pedro\2 Music - Controllers\0_TSI_Traktor\DDJ Pioneer\1 Released maps\v6.1.0 - DDJ-SX2 TP3 - Mixer FX\Support files\base pics\DDJ-SX2 - Only De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9" t="88984" r="3304" b="4301"/>
          <a:stretch/>
        </p:blipFill>
        <p:spPr bwMode="auto">
          <a:xfrm>
            <a:off x="7162800" y="1209810"/>
            <a:ext cx="1419225" cy="98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5389953" y="613610"/>
            <a:ext cx="0" cy="57895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77387" y="4965225"/>
            <a:ext cx="4793516" cy="1397137"/>
            <a:chOff x="577387" y="4965225"/>
            <a:chExt cx="4793516" cy="1397137"/>
          </a:xfrm>
        </p:grpSpPr>
        <p:grpSp>
          <p:nvGrpSpPr>
            <p:cNvPr id="50" name="Group 49"/>
            <p:cNvGrpSpPr/>
            <p:nvPr/>
          </p:nvGrpSpPr>
          <p:grpSpPr>
            <a:xfrm>
              <a:off x="577387" y="4965225"/>
              <a:ext cx="4793516" cy="1397137"/>
              <a:chOff x="2948844" y="793613"/>
              <a:chExt cx="4793516" cy="1397137"/>
            </a:xfrm>
          </p:grpSpPr>
          <p:pic>
            <p:nvPicPr>
              <p:cNvPr id="51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5" t="63710" r="78726" b="27111"/>
              <a:stretch/>
            </p:blipFill>
            <p:spPr bwMode="auto">
              <a:xfrm>
                <a:off x="4528724" y="1133945"/>
                <a:ext cx="1386301" cy="1056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Line Callout 1 (Accent Bar) 51"/>
              <p:cNvSpPr/>
              <p:nvPr/>
            </p:nvSpPr>
            <p:spPr>
              <a:xfrm>
                <a:off x="2948844" y="793613"/>
                <a:ext cx="1579880" cy="289276"/>
              </a:xfrm>
              <a:prstGeom prst="accentCallout1">
                <a:avLst>
                  <a:gd name="adj1" fmla="val 43216"/>
                  <a:gd name="adj2" fmla="val 103100"/>
                  <a:gd name="adj3" fmla="val 174754"/>
                  <a:gd name="adj4" fmla="val 122121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1-beat left</a:t>
                </a:r>
                <a:r>
                  <a:rPr lang="en-US" sz="1200" dirty="0">
                    <a:solidFill>
                      <a:schemeClr val="tx1"/>
                    </a:solidFill>
                  </a:rPr>
                  <a:t/>
                </a: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1-beat left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Line Callout 1 (Accent Bar) 52"/>
              <p:cNvSpPr/>
              <p:nvPr/>
            </p:nvSpPr>
            <p:spPr>
              <a:xfrm>
                <a:off x="6047739" y="793613"/>
                <a:ext cx="1694621" cy="289276"/>
              </a:xfrm>
              <a:prstGeom prst="accentCallout1">
                <a:avLst>
                  <a:gd name="adj1" fmla="val 45417"/>
                  <a:gd name="adj2" fmla="val -2669"/>
                  <a:gd name="adj3" fmla="val 180647"/>
                  <a:gd name="adj4" fmla="val -33263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1-beat right</a:t>
                </a:r>
                <a:r>
                  <a:rPr lang="en-US" sz="1200" dirty="0">
                    <a:solidFill>
                      <a:schemeClr val="tx1"/>
                    </a:solidFill>
                  </a:rPr>
                  <a:t/>
                </a: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1-beat right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672525" y="5572349"/>
              <a:ext cx="3463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+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266208" y="165480"/>
            <a:ext cx="1793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(DDJ-SX2/SZ)</a:t>
            </a:r>
            <a:endParaRPr lang="en-US" sz="2400" i="1" u="sng" dirty="0"/>
          </a:p>
        </p:txBody>
      </p:sp>
    </p:spTree>
    <p:extLst>
      <p:ext uri="{BB962C8B-B14F-4D97-AF65-F5344CB8AC3E}">
        <p14:creationId xmlns:p14="http://schemas.microsoft.com/office/powerpoint/2010/main" val="3155934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1145"/>
            <a:ext cx="234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DDJ: Sync Section</a:t>
            </a:r>
            <a:endParaRPr lang="en-US" sz="2400" i="1" u="sng" dirty="0"/>
          </a:p>
        </p:txBody>
      </p:sp>
      <p:pic>
        <p:nvPicPr>
          <p:cNvPr id="26" name="Picture 4" descr="C:\Users\Pedro\Desktop\Z_DRIVE_Pedro\2 Music\1 Controllers\0_TSI_Traktor\ddj-sz\2 Working\v6.3.0 - DDJ-1000 TP3 - Initial release\Support files\DDJ-1000 - Dec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5" t="54923" r="2206" b="39246"/>
          <a:stretch/>
        </p:blipFill>
        <p:spPr bwMode="auto">
          <a:xfrm>
            <a:off x="1440065" y="1814724"/>
            <a:ext cx="559406" cy="6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1122" y="803963"/>
            <a:ext cx="17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TRAKTOR MODE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3779" y="1940260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Toggle ON/OFF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567129" y="803963"/>
            <a:ext cx="158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SERATO MODE</a:t>
            </a:r>
            <a:endParaRPr lang="en-US" b="1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4600507" y="1949785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Sync 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72845" y="4162556"/>
            <a:ext cx="5037555" cy="756479"/>
            <a:chOff x="1972845" y="2827838"/>
            <a:chExt cx="5037555" cy="756479"/>
          </a:xfrm>
        </p:grpSpPr>
        <p:grpSp>
          <p:nvGrpSpPr>
            <p:cNvPr id="12" name="Group 11"/>
            <p:cNvGrpSpPr/>
            <p:nvPr/>
          </p:nvGrpSpPr>
          <p:grpSpPr>
            <a:xfrm>
              <a:off x="1972845" y="2827838"/>
              <a:ext cx="1825516" cy="756479"/>
              <a:chOff x="201786" y="2374840"/>
              <a:chExt cx="1825516" cy="756479"/>
            </a:xfrm>
          </p:grpSpPr>
          <p:pic>
            <p:nvPicPr>
              <p:cNvPr id="30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4" t="54119" r="90688" b="40132"/>
              <a:stretch/>
            </p:blipFill>
            <p:spPr bwMode="auto">
              <a:xfrm>
                <a:off x="201786" y="2374840"/>
                <a:ext cx="628651" cy="733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905077" y="249370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24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5" t="54923" r="609" b="38546"/>
              <a:stretch/>
            </p:blipFill>
            <p:spPr bwMode="auto">
              <a:xfrm>
                <a:off x="1274826" y="2379314"/>
                <a:ext cx="752476" cy="752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4303656" y="2946705"/>
              <a:ext cx="2706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Set master deck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65242" y="5082947"/>
            <a:ext cx="4659358" cy="752005"/>
            <a:chOff x="1665242" y="3879736"/>
            <a:chExt cx="4659358" cy="752005"/>
          </a:xfrm>
        </p:grpSpPr>
        <p:grpSp>
          <p:nvGrpSpPr>
            <p:cNvPr id="10" name="Group 9"/>
            <p:cNvGrpSpPr/>
            <p:nvPr/>
          </p:nvGrpSpPr>
          <p:grpSpPr>
            <a:xfrm>
              <a:off x="1665242" y="3879736"/>
              <a:ext cx="2133119" cy="752005"/>
              <a:chOff x="-26190" y="3443852"/>
              <a:chExt cx="2133119" cy="752005"/>
            </a:xfrm>
          </p:grpSpPr>
          <p:pic>
            <p:nvPicPr>
              <p:cNvPr id="41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4" t="59283" r="85941" b="35639"/>
              <a:stretch/>
            </p:blipFill>
            <p:spPr bwMode="auto">
              <a:xfrm>
                <a:off x="-26190" y="3505200"/>
                <a:ext cx="945417" cy="6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990251" y="3558245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25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5" t="54923" r="609" b="38546"/>
              <a:stretch/>
            </p:blipFill>
            <p:spPr bwMode="auto">
              <a:xfrm>
                <a:off x="1354453" y="3443852"/>
                <a:ext cx="752476" cy="752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4303656" y="4071072"/>
              <a:ext cx="2020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Sync Off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7893" y="5924674"/>
            <a:ext cx="7093404" cy="785852"/>
            <a:chOff x="528589" y="4906046"/>
            <a:chExt cx="7093404" cy="785852"/>
          </a:xfrm>
        </p:grpSpPr>
        <p:grpSp>
          <p:nvGrpSpPr>
            <p:cNvPr id="6" name="Group 5"/>
            <p:cNvGrpSpPr/>
            <p:nvPr/>
          </p:nvGrpSpPr>
          <p:grpSpPr>
            <a:xfrm>
              <a:off x="528589" y="4906046"/>
              <a:ext cx="3237398" cy="785852"/>
              <a:chOff x="55811" y="4695236"/>
              <a:chExt cx="3237398" cy="785852"/>
            </a:xfrm>
          </p:grpSpPr>
          <p:pic>
            <p:nvPicPr>
              <p:cNvPr id="34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4" t="59283" r="85941" b="35639"/>
              <a:stretch/>
            </p:blipFill>
            <p:spPr bwMode="auto">
              <a:xfrm>
                <a:off x="1150837" y="4789977"/>
                <a:ext cx="945417" cy="6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4" t="54119" r="90688" b="40132"/>
              <a:stretch/>
            </p:blipFill>
            <p:spPr bwMode="auto">
              <a:xfrm>
                <a:off x="55811" y="4747115"/>
                <a:ext cx="628651" cy="733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762000" y="4809629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164076" y="4809629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38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5" t="54923" r="609" b="38546"/>
              <a:stretch/>
            </p:blipFill>
            <p:spPr bwMode="auto">
              <a:xfrm>
                <a:off x="2540733" y="4695236"/>
                <a:ext cx="752476" cy="752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4334224" y="5097383"/>
              <a:ext cx="3287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Toggle between 3x sync modes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533400" y="3962400"/>
            <a:ext cx="78968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400800" y="803963"/>
            <a:ext cx="214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ELASTIC GRID MODE</a:t>
            </a:r>
            <a:endParaRPr lang="en-US" b="1" u="sng" dirty="0"/>
          </a:p>
        </p:txBody>
      </p:sp>
      <p:sp>
        <p:nvSpPr>
          <p:cNvPr id="28" name="TextBox 27"/>
          <p:cNvSpPr txBox="1"/>
          <p:nvPr/>
        </p:nvSpPr>
        <p:spPr>
          <a:xfrm>
            <a:off x="6589146" y="1937898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Sync 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00200" y="3211738"/>
            <a:ext cx="6943114" cy="563617"/>
            <a:chOff x="448591" y="3733221"/>
            <a:chExt cx="6943114" cy="563617"/>
          </a:xfrm>
        </p:grpSpPr>
        <p:pic>
          <p:nvPicPr>
            <p:cNvPr id="33" name="Picture 4" descr="C:\Users\Pedro\Desktop\Z_DRIVE_Pedro\2 Music\1 Controllers\0_TSI_Traktor\ddj-sz\2 Working\v6.3.0 - DDJ-1000 TP3 - Initial release\Support files\DDJ-1000 - Deck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86" b="27013"/>
            <a:stretch/>
          </p:blipFill>
          <p:spPr bwMode="auto">
            <a:xfrm>
              <a:off x="448591" y="3733221"/>
              <a:ext cx="606900" cy="563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5657028" y="3830363"/>
              <a:ext cx="1734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Sync Off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24303" y="2514600"/>
            <a:ext cx="6899520" cy="608436"/>
            <a:chOff x="1440065" y="3186422"/>
            <a:chExt cx="6899520" cy="608436"/>
          </a:xfrm>
        </p:grpSpPr>
        <p:pic>
          <p:nvPicPr>
            <p:cNvPr id="39" name="Picture 4" descr="C:\Users\Pedro\Desktop\Z_DRIVE_Pedro\2 Music\1 Controllers\0_TSI_Traktor\ddj-sz\2 Working\v6.3.0 - DDJ-1000 TP3 - Initial release\Support files\DDJ-1000 - Deck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72146" r="79312" b="15876"/>
            <a:stretch/>
          </p:blipFill>
          <p:spPr bwMode="auto">
            <a:xfrm>
              <a:off x="1440065" y="3186422"/>
              <a:ext cx="596156" cy="608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6604908" y="3305974"/>
              <a:ext cx="1734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Sync On</a:t>
              </a:r>
              <a:endParaRPr lang="en-US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36834" y="1295398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BeatSync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71364" y="1156899"/>
            <a:ext cx="187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Preferences / Transport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619808" y="1295398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BeatSync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590721" y="1295398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Tempo Sync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6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63000" y="6492875"/>
            <a:ext cx="344586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52400" y="111145"/>
            <a:ext cx="8359203" cy="6338773"/>
            <a:chOff x="152400" y="111145"/>
            <a:chExt cx="8359203" cy="6338773"/>
          </a:xfrm>
        </p:grpSpPr>
        <p:grpSp>
          <p:nvGrpSpPr>
            <p:cNvPr id="10" name="Group 9"/>
            <p:cNvGrpSpPr/>
            <p:nvPr/>
          </p:nvGrpSpPr>
          <p:grpSpPr>
            <a:xfrm>
              <a:off x="152400" y="111145"/>
              <a:ext cx="5791200" cy="4476801"/>
              <a:chOff x="152400" y="111145"/>
              <a:chExt cx="5791200" cy="447680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52400" y="111145"/>
                <a:ext cx="35322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u="sng" dirty="0" smtClean="0"/>
                  <a:t>DDJ-1000/SRT: Deck layout</a:t>
                </a:r>
                <a:endParaRPr lang="en-US" sz="2400" i="1" u="sng" dirty="0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719292" y="1673086"/>
                <a:ext cx="5224308" cy="2914860"/>
                <a:chOff x="719292" y="1673086"/>
                <a:chExt cx="5224308" cy="2914860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719292" y="1673086"/>
                  <a:ext cx="1718293" cy="2914860"/>
                  <a:chOff x="719292" y="1673086"/>
                  <a:chExt cx="1718293" cy="2914860"/>
                </a:xfrm>
              </p:grpSpPr>
              <p:pic>
                <p:nvPicPr>
                  <p:cNvPr id="26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34" t="16519" r="88911" b="75536"/>
                  <a:stretch/>
                </p:blipFill>
                <p:spPr bwMode="auto">
                  <a:xfrm>
                    <a:off x="1838314" y="1673086"/>
                    <a:ext cx="599271" cy="8194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730326" y="3768518"/>
                    <a:ext cx="1695181" cy="819428"/>
                    <a:chOff x="793039" y="3504722"/>
                    <a:chExt cx="1695181" cy="819428"/>
                  </a:xfrm>
                </p:grpSpPr>
                <p:pic>
                  <p:nvPicPr>
                    <p:cNvPr id="30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34" t="54119" r="90688" b="40132"/>
                    <a:stretch/>
                  </p:blipFill>
                  <p:spPr bwMode="auto">
                    <a:xfrm>
                      <a:off x="793039" y="3547450"/>
                      <a:ext cx="628651" cy="73397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1496330" y="3666317"/>
                      <a:ext cx="364202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800" b="1" dirty="0"/>
                        <a:t>+</a:t>
                      </a:r>
                    </a:p>
                  </p:txBody>
                </p:sp>
                <p:pic>
                  <p:nvPicPr>
                    <p:cNvPr id="55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734" t="16519" r="88911" b="75536"/>
                    <a:stretch/>
                  </p:blipFill>
                  <p:spPr bwMode="auto">
                    <a:xfrm>
                      <a:off x="1888949" y="3504722"/>
                      <a:ext cx="599271" cy="8194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719292" y="2729747"/>
                    <a:ext cx="1718293" cy="819428"/>
                    <a:chOff x="785978" y="2388966"/>
                    <a:chExt cx="1718293" cy="819428"/>
                  </a:xfrm>
                </p:grpSpPr>
                <p:pic>
                  <p:nvPicPr>
                    <p:cNvPr id="54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734" t="16519" r="88911" b="75536"/>
                    <a:stretch/>
                  </p:blipFill>
                  <p:spPr bwMode="auto">
                    <a:xfrm>
                      <a:off x="1905000" y="2388966"/>
                      <a:ext cx="599271" cy="8194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6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734" t="16519" r="88911" b="75536"/>
                    <a:stretch/>
                  </p:blipFill>
                  <p:spPr bwMode="auto">
                    <a:xfrm>
                      <a:off x="785978" y="2388966"/>
                      <a:ext cx="599271" cy="8194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462502" y="2537070"/>
                      <a:ext cx="364202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800" b="1" dirty="0"/>
                        <a:t>+</a:t>
                      </a:r>
                    </a:p>
                  </p:txBody>
                </p:sp>
              </p:grp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278335" y="2670102"/>
                    <a:ext cx="650911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 smtClean="0"/>
                      <a:t>(Double Tap)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3" name="Group 2"/>
                <p:cNvGrpSpPr/>
                <p:nvPr/>
              </p:nvGrpSpPr>
              <p:grpSpPr>
                <a:xfrm>
                  <a:off x="2880894" y="1798622"/>
                  <a:ext cx="3062706" cy="2523906"/>
                  <a:chOff x="2880894" y="1798622"/>
                  <a:chExt cx="3062706" cy="2523906"/>
                </a:xfrm>
              </p:grpSpPr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2921893" y="1798622"/>
                    <a:ext cx="302170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Toggle 2-deck / 4-deck view</a:t>
                    </a:r>
                    <a:endParaRPr lang="en-US" dirty="0"/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921892" y="2900934"/>
                    <a:ext cx="30217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Toggle Parallel / Classic view</a:t>
                    </a:r>
                    <a:endParaRPr lang="en-US" dirty="0"/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880894" y="3953196"/>
                    <a:ext cx="30217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 Enable/ disable layout change</a:t>
                    </a:r>
                    <a:endParaRPr lang="en-US" dirty="0"/>
                  </a:p>
                </p:txBody>
              </p:sp>
            </p:grpSp>
          </p:grpSp>
        </p:grpSp>
        <p:cxnSp>
          <p:nvCxnSpPr>
            <p:cNvPr id="17" name="Straight Connector 16"/>
            <p:cNvCxnSpPr/>
            <p:nvPr/>
          </p:nvCxnSpPr>
          <p:spPr>
            <a:xfrm>
              <a:off x="6199578" y="660366"/>
              <a:ext cx="0" cy="57895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6426476" y="165480"/>
              <a:ext cx="2085127" cy="4454943"/>
              <a:chOff x="6426476" y="165480"/>
              <a:chExt cx="2085127" cy="445494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718420" y="165480"/>
                <a:ext cx="17931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u="sng" dirty="0" smtClean="0"/>
                  <a:t>(DDJ-SX2/SZ)</a:t>
                </a:r>
                <a:endParaRPr lang="en-US" sz="2400" i="1" u="sng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426476" y="1496453"/>
                <a:ext cx="1761628" cy="3123970"/>
                <a:chOff x="6426476" y="1496453"/>
                <a:chExt cx="1761628" cy="3123970"/>
              </a:xfrm>
            </p:grpSpPr>
            <p:pic>
              <p:nvPicPr>
                <p:cNvPr id="19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2" t="37854" r="84314" b="48720"/>
                <a:stretch/>
              </p:blipFill>
              <p:spPr bwMode="auto">
                <a:xfrm>
                  <a:off x="7615011" y="3646753"/>
                  <a:ext cx="563188" cy="9736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4" t="54119" r="90688" b="40132"/>
                <a:stretch/>
              </p:blipFill>
              <p:spPr bwMode="auto">
                <a:xfrm>
                  <a:off x="6426476" y="3753111"/>
                  <a:ext cx="628651" cy="7339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7129767" y="3871978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pic>
              <p:nvPicPr>
                <p:cNvPr id="23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2" t="37854" r="84314" b="48720"/>
                <a:stretch/>
              </p:blipFill>
              <p:spPr bwMode="auto">
                <a:xfrm>
                  <a:off x="7624916" y="1496453"/>
                  <a:ext cx="563188" cy="9736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2" t="7120" r="84314" b="84051"/>
                <a:stretch/>
              </p:blipFill>
              <p:spPr bwMode="auto">
                <a:xfrm>
                  <a:off x="7615011" y="2729747"/>
                  <a:ext cx="563188" cy="6402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2277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2400" y="111145"/>
            <a:ext cx="8781479" cy="6301044"/>
            <a:chOff x="152400" y="111145"/>
            <a:chExt cx="8781479" cy="6301044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4401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DDJ-1000/SRT: Pad modes</a:t>
              </a:r>
              <a:endParaRPr lang="en-US" sz="2400" i="1" u="sng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04799" y="1066800"/>
              <a:ext cx="8629080" cy="5345389"/>
              <a:chOff x="304799" y="1066800"/>
              <a:chExt cx="8629080" cy="534538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04799" y="1066800"/>
                <a:ext cx="8607309" cy="3011745"/>
                <a:chOff x="304799" y="1371600"/>
                <a:chExt cx="8607309" cy="3011745"/>
              </a:xfrm>
            </p:grpSpPr>
            <p:pic>
              <p:nvPicPr>
                <p:cNvPr id="1028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75" t="72120" r="22324" b="20936"/>
                <a:stretch/>
              </p:blipFill>
              <p:spPr bwMode="auto">
                <a:xfrm>
                  <a:off x="304799" y="2091822"/>
                  <a:ext cx="8607309" cy="15563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70551" y="1371600"/>
                  <a:ext cx="1289660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HOT CUE</a:t>
                  </a:r>
                </a:p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(Cancel </a:t>
                  </a:r>
                  <a:r>
                    <a:rPr lang="en-US" sz="1600" b="1" dirty="0" err="1" smtClean="0">
                      <a:solidFill>
                        <a:schemeClr val="tx1"/>
                      </a:solidFill>
                    </a:rPr>
                    <a:t>JogFX</a:t>
                  </a:r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2119093" y="1371600"/>
                  <a:ext cx="1355844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PAD FX</a:t>
                  </a:r>
                </a:p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(twice = cycle)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611677" y="1371600"/>
                  <a:ext cx="1455412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MACRO FX</a:t>
                  </a:r>
                  <a:br>
                    <a:rPr lang="en-US" sz="1600" b="1" dirty="0" smtClean="0">
                      <a:solidFill>
                        <a:schemeClr val="tx1"/>
                      </a:solidFill>
                    </a:rPr>
                  </a:br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(twice =cycle)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5196772" y="1371600"/>
                  <a:ext cx="1455412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JOG FX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470551" y="37508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KEYBOARD 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2119093" y="37508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BEATJUMP /</a:t>
                  </a:r>
                  <a:br>
                    <a:rPr lang="en-US" sz="1600" b="1" dirty="0" smtClean="0">
                      <a:solidFill>
                        <a:schemeClr val="tx1"/>
                      </a:solidFill>
                    </a:rPr>
                  </a:br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LOOPS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711246" y="37508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SLICER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230156" y="37508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REMIX DECKS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6858000" y="1687857"/>
                  <a:ext cx="1865869" cy="333844"/>
                  <a:chOff x="6858000" y="1687856"/>
                  <a:chExt cx="1865869" cy="333845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6858000" y="1687857"/>
                    <a:ext cx="875269" cy="33384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Cycle pages</a:t>
                    </a:r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7848600" y="1687856"/>
                    <a:ext cx="875269" cy="33384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Select page</a:t>
                    </a:r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4873216" y="3124200"/>
                <a:ext cx="4060663" cy="3287989"/>
                <a:chOff x="4873216" y="3429000"/>
                <a:chExt cx="4060663" cy="3287989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4873216" y="5239661"/>
                  <a:ext cx="4060663" cy="14773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/>
                    <a:t>Most modes have sub-pages: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“mode” to cycle the top 2 pages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“&lt;” to cycle all pages one by 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“&gt;” to select a specific page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“shift” to </a:t>
                  </a:r>
                  <a:r>
                    <a:rPr lang="en-US" dirty="0"/>
                    <a:t>select a specific </a:t>
                  </a:r>
                  <a:r>
                    <a:rPr lang="en-US" dirty="0" smtClean="0"/>
                    <a:t>page</a:t>
                  </a:r>
                  <a:endParaRPr lang="en-US" dirty="0"/>
                </a:p>
              </p:txBody>
            </p:sp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7848600" y="3429000"/>
                  <a:ext cx="0" cy="2133600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82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2400" y="111145"/>
            <a:ext cx="6705600" cy="6212588"/>
            <a:chOff x="152400" y="111145"/>
            <a:chExt cx="6705600" cy="6212588"/>
          </a:xfrm>
        </p:grpSpPr>
        <p:sp>
          <p:nvSpPr>
            <p:cNvPr id="11" name="TextBox 10"/>
            <p:cNvSpPr txBox="1"/>
            <p:nvPr/>
          </p:nvSpPr>
          <p:spPr>
            <a:xfrm>
              <a:off x="152400" y="111145"/>
              <a:ext cx="24571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DDJs: Browser</a:t>
              </a:r>
              <a:endParaRPr lang="en-US" sz="2400" i="1" u="sng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739004" y="762000"/>
              <a:ext cx="4118996" cy="5561733"/>
              <a:chOff x="2286000" y="775783"/>
              <a:chExt cx="4118996" cy="556173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332675" y="775783"/>
                <a:ext cx="3072321" cy="1247891"/>
                <a:chOff x="3156663" y="708220"/>
                <a:chExt cx="4382457" cy="1780032"/>
              </a:xfrm>
            </p:grpSpPr>
            <p:pic>
              <p:nvPicPr>
                <p:cNvPr id="1028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449" t="803" r="2241" b="85260"/>
                <a:stretch/>
              </p:blipFill>
              <p:spPr bwMode="auto">
                <a:xfrm>
                  <a:off x="3156663" y="708220"/>
                  <a:ext cx="1537814" cy="17800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Line Callout 1 (Accent Bar) 45"/>
                <p:cNvSpPr/>
                <p:nvPr/>
              </p:nvSpPr>
              <p:spPr>
                <a:xfrm>
                  <a:off x="4916177" y="1598235"/>
                  <a:ext cx="2622943" cy="358900"/>
                </a:xfrm>
                <a:prstGeom prst="accentCallout1">
                  <a:avLst>
                    <a:gd name="adj1" fmla="val 55024"/>
                    <a:gd name="adj2" fmla="val -4202"/>
                    <a:gd name="adj3" fmla="val 157841"/>
                    <a:gd name="adj4" fmla="val -45566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Load+Start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 Preview player</a:t>
                  </a:r>
                </a:p>
              </p:txBody>
            </p:sp>
            <p:sp>
              <p:nvSpPr>
                <p:cNvPr id="48" name="Line Callout 1 (Accent Bar) 47"/>
                <p:cNvSpPr/>
                <p:nvPr/>
              </p:nvSpPr>
              <p:spPr>
                <a:xfrm>
                  <a:off x="4916178" y="2011551"/>
                  <a:ext cx="2250296" cy="372774"/>
                </a:xfrm>
                <a:prstGeom prst="accentCallout1">
                  <a:avLst>
                    <a:gd name="adj1" fmla="val 41671"/>
                    <a:gd name="adj2" fmla="val -4834"/>
                    <a:gd name="adj3" fmla="val 55402"/>
                    <a:gd name="adj4" fmla="val -27198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Only browser</a:t>
                  </a:r>
                </a:p>
              </p:txBody>
            </p:sp>
            <p:sp>
              <p:nvSpPr>
                <p:cNvPr id="63" name="Line Callout 1 (Accent Bar) 62"/>
                <p:cNvSpPr/>
                <p:nvPr/>
              </p:nvSpPr>
              <p:spPr>
                <a:xfrm>
                  <a:off x="4916180" y="860292"/>
                  <a:ext cx="1924214" cy="361715"/>
                </a:xfrm>
                <a:prstGeom prst="accentCallout1">
                  <a:avLst>
                    <a:gd name="adj1" fmla="val 70796"/>
                    <a:gd name="adj2" fmla="val -4202"/>
                    <a:gd name="adj3" fmla="val 143249"/>
                    <a:gd name="adj4" fmla="val -39533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Turn: Browse List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Press: Load Track</a:t>
                  </a: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2342925" y="2226364"/>
                <a:ext cx="3800828" cy="1247891"/>
                <a:chOff x="662329" y="2226364"/>
                <a:chExt cx="3800828" cy="1247891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662329" y="2549550"/>
                  <a:ext cx="786388" cy="562889"/>
                  <a:chOff x="2100901" y="3208160"/>
                  <a:chExt cx="1025403" cy="733973"/>
                </a:xfrm>
              </p:grpSpPr>
              <p:pic>
                <p:nvPicPr>
                  <p:cNvPr id="33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34" t="54119" r="90688" b="40132"/>
                  <a:stretch/>
                </p:blipFill>
                <p:spPr bwMode="auto">
                  <a:xfrm>
                    <a:off x="2100901" y="3208160"/>
                    <a:ext cx="628652" cy="73397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762102" y="3247598"/>
                    <a:ext cx="36420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/>
                      <a:t>+</a:t>
                    </a: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1652079" y="2226364"/>
                  <a:ext cx="2811078" cy="1247891"/>
                  <a:chOff x="3156663" y="708220"/>
                  <a:chExt cx="4009812" cy="1780032"/>
                </a:xfrm>
              </p:grpSpPr>
              <p:pic>
                <p:nvPicPr>
                  <p:cNvPr id="38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449" t="803" r="2241" b="85260"/>
                  <a:stretch/>
                </p:blipFill>
                <p:spPr bwMode="auto">
                  <a:xfrm>
                    <a:off x="3156663" y="708220"/>
                    <a:ext cx="1537814" cy="17800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Line Callout 1 (Accent Bar) 38"/>
                  <p:cNvSpPr/>
                  <p:nvPr/>
                </p:nvSpPr>
                <p:spPr>
                  <a:xfrm>
                    <a:off x="4916177" y="1598235"/>
                    <a:ext cx="2250298" cy="284888"/>
                  </a:xfrm>
                  <a:prstGeom prst="accentCallout1">
                    <a:avLst>
                      <a:gd name="adj1" fmla="val 55024"/>
                      <a:gd name="adj2" fmla="val -4202"/>
                      <a:gd name="adj3" fmla="val 197487"/>
                      <a:gd name="adj4" fmla="val -60032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>
                        <a:solidFill>
                          <a:schemeClr val="tx1"/>
                        </a:solidFill>
                      </a:rPr>
                      <a:t>Scroll Favorites</a:t>
                    </a:r>
                  </a:p>
                </p:txBody>
              </p:sp>
              <p:sp>
                <p:nvSpPr>
                  <p:cNvPr id="40" name="Line Callout 1 (Accent Bar) 39"/>
                  <p:cNvSpPr/>
                  <p:nvPr/>
                </p:nvSpPr>
                <p:spPr>
                  <a:xfrm>
                    <a:off x="4916178" y="1957136"/>
                    <a:ext cx="2250297" cy="372774"/>
                  </a:xfrm>
                  <a:prstGeom prst="accentCallout1">
                    <a:avLst>
                      <a:gd name="adj1" fmla="val 18344"/>
                      <a:gd name="adj2" fmla="val -4351"/>
                      <a:gd name="adj3" fmla="val 55402"/>
                      <a:gd name="adj4" fmla="val -27198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Goto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Collection</a:t>
                    </a:r>
                  </a:p>
                </p:txBody>
              </p:sp>
              <p:sp>
                <p:nvSpPr>
                  <p:cNvPr id="41" name="Line Callout 1 (Accent Bar) 40"/>
                  <p:cNvSpPr/>
                  <p:nvPr/>
                </p:nvSpPr>
                <p:spPr>
                  <a:xfrm>
                    <a:off x="4916180" y="860292"/>
                    <a:ext cx="1924214" cy="361715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131230"/>
                      <a:gd name="adj4" fmla="val -38403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>
                        <a:solidFill>
                          <a:schemeClr val="tx1"/>
                        </a:solidFill>
                      </a:rPr>
                      <a:t>Turn: Scroll Tree</a:t>
                    </a:r>
                    <a:br>
                      <a:rPr lang="en-US" sz="1200" dirty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</a:rPr>
                      <a:t>Press: Expand Folder</a:t>
                    </a:r>
                  </a:p>
                </p:txBody>
              </p:sp>
            </p:grpSp>
          </p:grpSp>
          <p:grpSp>
            <p:nvGrpSpPr>
              <p:cNvPr id="5" name="Group 4"/>
              <p:cNvGrpSpPr/>
              <p:nvPr/>
            </p:nvGrpSpPr>
            <p:grpSpPr>
              <a:xfrm>
                <a:off x="2286000" y="3674714"/>
                <a:ext cx="4118996" cy="1247891"/>
                <a:chOff x="605404" y="3674714"/>
                <a:chExt cx="4118996" cy="1247891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1169410" y="3674714"/>
                  <a:ext cx="3554990" cy="1247891"/>
                  <a:chOff x="1169410" y="2226364"/>
                  <a:chExt cx="3554990" cy="1247891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69410" y="2579795"/>
                    <a:ext cx="279309" cy="401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/>
                      <a:t>+</a:t>
                    </a:r>
                  </a:p>
                </p:txBody>
              </p: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1652079" y="2226364"/>
                    <a:ext cx="3072321" cy="1247891"/>
                    <a:chOff x="3156663" y="708220"/>
                    <a:chExt cx="4382458" cy="1780032"/>
                  </a:xfrm>
                </p:grpSpPr>
                <p:pic>
                  <p:nvPicPr>
                    <p:cNvPr id="47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0449" t="803" r="2241" b="85260"/>
                    <a:stretch/>
                  </p:blipFill>
                  <p:spPr bwMode="auto">
                    <a:xfrm>
                      <a:off x="3156663" y="708220"/>
                      <a:ext cx="1537814" cy="17800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51" name="Line Callout 1 (Accent Bar) 50"/>
                    <p:cNvSpPr/>
                    <p:nvPr/>
                  </p:nvSpPr>
                  <p:spPr>
                    <a:xfrm>
                      <a:off x="4916177" y="1598235"/>
                      <a:ext cx="2622944" cy="358900"/>
                    </a:xfrm>
                    <a:prstGeom prst="accentCallout1">
                      <a:avLst>
                        <a:gd name="adj1" fmla="val 55024"/>
                        <a:gd name="adj2" fmla="val -4202"/>
                        <a:gd name="adj3" fmla="val 155087"/>
                        <a:gd name="adj4" fmla="val -48429"/>
                      </a:avLst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Load/Unload 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Preview player</a:t>
                      </a:r>
                    </a:p>
                  </p:txBody>
                </p:sp>
                <p:sp>
                  <p:nvSpPr>
                    <p:cNvPr id="57" name="Line Callout 1 (Accent Bar) 56"/>
                    <p:cNvSpPr/>
                    <p:nvPr/>
                  </p:nvSpPr>
                  <p:spPr>
                    <a:xfrm>
                      <a:off x="4916180" y="860292"/>
                      <a:ext cx="2622941" cy="361715"/>
                    </a:xfrm>
                    <a:prstGeom prst="accentCallout1">
                      <a:avLst>
                        <a:gd name="adj1" fmla="val 70796"/>
                        <a:gd name="adj2" fmla="val -4202"/>
                        <a:gd name="adj3" fmla="val 122215"/>
                        <a:gd name="adj4" fmla="val -25971"/>
                      </a:avLst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Turn: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Seek Preview player</a:t>
                      </a:r>
                      <a:br>
                        <a:rPr lang="en-US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Press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</a:p>
                  </p:txBody>
                </p:sp>
              </p:grpSp>
            </p:grpSp>
            <p:pic>
              <p:nvPicPr>
                <p:cNvPr id="60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449" t="11256" r="10896" b="85260"/>
                <a:stretch/>
              </p:blipFill>
              <p:spPr bwMode="auto">
                <a:xfrm>
                  <a:off x="605404" y="4142679"/>
                  <a:ext cx="539042" cy="3119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" name="Group 6"/>
              <p:cNvGrpSpPr/>
              <p:nvPr/>
            </p:nvGrpSpPr>
            <p:grpSpPr>
              <a:xfrm>
                <a:off x="2286000" y="5089625"/>
                <a:ext cx="4118996" cy="1247891"/>
                <a:chOff x="605404" y="5089625"/>
                <a:chExt cx="4118996" cy="1247891"/>
              </a:xfrm>
            </p:grpSpPr>
            <p:sp>
              <p:nvSpPr>
                <p:cNvPr id="70" name="TextBox 69"/>
                <p:cNvSpPr txBox="1"/>
                <p:nvPr/>
              </p:nvSpPr>
              <p:spPr>
                <a:xfrm>
                  <a:off x="1169410" y="5443056"/>
                  <a:ext cx="279309" cy="40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1652079" y="5089625"/>
                  <a:ext cx="3072321" cy="1247891"/>
                  <a:chOff x="3156663" y="708220"/>
                  <a:chExt cx="4382458" cy="1780032"/>
                </a:xfrm>
              </p:grpSpPr>
              <p:pic>
                <p:nvPicPr>
                  <p:cNvPr id="74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449" t="803" r="2241" b="85260"/>
                  <a:stretch/>
                </p:blipFill>
                <p:spPr bwMode="auto">
                  <a:xfrm>
                    <a:off x="3156663" y="708220"/>
                    <a:ext cx="1537814" cy="17800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1" name="Line Callout 1 (Accent Bar) 80"/>
                  <p:cNvSpPr/>
                  <p:nvPr/>
                </p:nvSpPr>
                <p:spPr>
                  <a:xfrm>
                    <a:off x="4916180" y="860292"/>
                    <a:ext cx="2622941" cy="361715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122215"/>
                      <a:gd name="adj4" fmla="val -25971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>
                        <a:solidFill>
                          <a:schemeClr val="tx1"/>
                        </a:solidFill>
                      </a:rPr>
                      <a:t>Turn: Zoom deck</a:t>
                    </a:r>
                    <a:br>
                      <a:rPr lang="en-US" sz="1200" dirty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</a:rPr>
                      <a:t>Press: Zoom reset</a:t>
                    </a:r>
                  </a:p>
                </p:txBody>
              </p:sp>
            </p:grpSp>
            <p:pic>
              <p:nvPicPr>
                <p:cNvPr id="82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" t="60707" r="86628" b="36329"/>
                <a:stretch/>
              </p:blipFill>
              <p:spPr bwMode="auto">
                <a:xfrm>
                  <a:off x="605404" y="5585819"/>
                  <a:ext cx="569618" cy="290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0" name="TextBox 9"/>
            <p:cNvSpPr txBox="1"/>
            <p:nvPr/>
          </p:nvSpPr>
          <p:spPr>
            <a:xfrm>
              <a:off x="977356" y="1215062"/>
              <a:ext cx="1296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(BROWSER)</a:t>
              </a:r>
              <a:endParaRPr lang="en-US" i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56380" y="2646328"/>
              <a:ext cx="181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(BROWSER TREE)</a:t>
              </a:r>
              <a:endParaRPr lang="en-US" i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04800" y="4082725"/>
              <a:ext cx="1969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(PREVIEW PLAYER)</a:t>
              </a:r>
              <a:endParaRPr lang="en-US" i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73647" y="5506652"/>
              <a:ext cx="1500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(DECK ZOOM)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36130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111145"/>
            <a:ext cx="7050983" cy="6494945"/>
            <a:chOff x="0" y="111145"/>
            <a:chExt cx="7050983" cy="6494945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111145"/>
              <a:ext cx="3532643" cy="6494945"/>
              <a:chOff x="0" y="111145"/>
              <a:chExt cx="3532643" cy="649494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52400" y="111145"/>
                <a:ext cx="32770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u="sng" dirty="0" smtClean="0"/>
                  <a:t>DDJ-1000/SRT: Transport</a:t>
                </a:r>
                <a:endParaRPr lang="en-US" sz="2400" i="1" u="sng" dirty="0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326301" y="727689"/>
                <a:ext cx="3206342" cy="1414392"/>
                <a:chOff x="990600" y="3737539"/>
                <a:chExt cx="3206342" cy="1414392"/>
              </a:xfrm>
            </p:grpSpPr>
            <p:pic>
              <p:nvPicPr>
                <p:cNvPr id="38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3004" r="84373" b="35918"/>
                <a:stretch/>
              </p:blipFill>
              <p:spPr bwMode="auto">
                <a:xfrm>
                  <a:off x="2808999" y="3737539"/>
                  <a:ext cx="1387943" cy="1414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Line Callout 1 (Accent Bar) 38"/>
                <p:cNvSpPr/>
                <p:nvPr/>
              </p:nvSpPr>
              <p:spPr>
                <a:xfrm>
                  <a:off x="990600" y="4172712"/>
                  <a:ext cx="1472943" cy="225552"/>
                </a:xfrm>
                <a:prstGeom prst="accentCallout1">
                  <a:avLst>
                    <a:gd name="adj1" fmla="val 41417"/>
                    <a:gd name="adj2" fmla="val 106334"/>
                    <a:gd name="adj3" fmla="val 64409"/>
                    <a:gd name="adj4" fmla="val 144718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b="1" u="sng" dirty="0" smtClean="0">
                      <a:solidFill>
                        <a:schemeClr val="tx1"/>
                      </a:solidFill>
                    </a:rPr>
                    <a:t>Main shift</a:t>
                  </a:r>
                  <a:endParaRPr lang="en-US" b="1" u="sng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Line Callout 1 (Accent Bar) 39"/>
                <p:cNvSpPr/>
                <p:nvPr/>
              </p:nvSpPr>
              <p:spPr>
                <a:xfrm>
                  <a:off x="990600" y="4560148"/>
                  <a:ext cx="1472943" cy="225552"/>
                </a:xfrm>
                <a:prstGeom prst="accentCallout1">
                  <a:avLst>
                    <a:gd name="adj1" fmla="val 41417"/>
                    <a:gd name="adj2" fmla="val 106334"/>
                    <a:gd name="adj3" fmla="val 62157"/>
                    <a:gd name="adj4" fmla="val 144720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b="1" u="sng" dirty="0" smtClean="0">
                      <a:solidFill>
                        <a:schemeClr val="tx1"/>
                      </a:solidFill>
                    </a:rPr>
                    <a:t>Second shift</a:t>
                  </a:r>
                  <a:endParaRPr lang="en-US" b="1" u="sng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0" y="2417362"/>
                <a:ext cx="3429000" cy="2632131"/>
                <a:chOff x="228600" y="3843154"/>
                <a:chExt cx="3429000" cy="2632131"/>
              </a:xfrm>
            </p:grpSpPr>
            <p:pic>
              <p:nvPicPr>
                <p:cNvPr id="35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17" t="72146" r="79312" b="2261"/>
                <a:stretch/>
              </p:blipFill>
              <p:spPr bwMode="auto">
                <a:xfrm>
                  <a:off x="2450592" y="3843154"/>
                  <a:ext cx="1207008" cy="26321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Line Callout 1 (Accent Bar) 42"/>
                <p:cNvSpPr/>
                <p:nvPr/>
              </p:nvSpPr>
              <p:spPr>
                <a:xfrm>
                  <a:off x="514347" y="4114800"/>
                  <a:ext cx="1579880" cy="544283"/>
                </a:xfrm>
                <a:prstGeom prst="accentCallout1">
                  <a:avLst>
                    <a:gd name="adj1" fmla="val 43216"/>
                    <a:gd name="adj2" fmla="val 103100"/>
                    <a:gd name="adj3" fmla="val 78062"/>
                    <a:gd name="adj4" fmla="val 13613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regular: Cue 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+shift: Move to font</a:t>
                  </a:r>
                </a:p>
              </p:txBody>
            </p:sp>
            <p:sp>
              <p:nvSpPr>
                <p:cNvPr id="44" name="Line Callout 1 (Accent Bar) 43"/>
                <p:cNvSpPr/>
                <p:nvPr/>
              </p:nvSpPr>
              <p:spPr>
                <a:xfrm>
                  <a:off x="228600" y="5446395"/>
                  <a:ext cx="1865627" cy="544283"/>
                </a:xfrm>
                <a:prstGeom prst="accentCallout1">
                  <a:avLst>
                    <a:gd name="adj1" fmla="val 43216"/>
                    <a:gd name="adj2" fmla="val 103100"/>
                    <a:gd name="adj3" fmla="val 78062"/>
                    <a:gd name="adj4" fmla="val 13613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egular: Pause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shift: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Vinyl quick stop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+memory: Vinyl long stop</a:t>
                  </a:r>
                </a:p>
              </p:txBody>
            </p:sp>
          </p:grpSp>
          <p:pic>
            <p:nvPicPr>
              <p:cNvPr id="18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49" t="803" r="2241" b="85260"/>
              <a:stretch/>
            </p:blipFill>
            <p:spPr bwMode="auto">
              <a:xfrm>
                <a:off x="2289176" y="5334000"/>
                <a:ext cx="1098990" cy="1272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Line Callout 1 (Accent Bar) 20"/>
              <p:cNvSpPr/>
              <p:nvPr/>
            </p:nvSpPr>
            <p:spPr>
              <a:xfrm>
                <a:off x="526539" y="6362551"/>
                <a:ext cx="1351280" cy="241999"/>
              </a:xfrm>
              <a:prstGeom prst="accentCallout1">
                <a:avLst>
                  <a:gd name="adj1" fmla="val 43216"/>
                  <a:gd name="adj2" fmla="val 103100"/>
                  <a:gd name="adj3" fmla="val 55303"/>
                  <a:gd name="adj4" fmla="val 136133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+shift: Unload deck</a:t>
                </a: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4572000" y="797916"/>
              <a:ext cx="0" cy="57895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5210174" y="183025"/>
              <a:ext cx="1840809" cy="6404443"/>
              <a:chOff x="5210174" y="183025"/>
              <a:chExt cx="1840809" cy="640444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257800" y="183025"/>
                <a:ext cx="17931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u="sng" dirty="0" smtClean="0"/>
                  <a:t>(DDJ-SX2/SZ)</a:t>
                </a:r>
                <a:endParaRPr lang="en-US" sz="2400" i="1" u="sng" dirty="0"/>
              </a:p>
            </p:txBody>
          </p:sp>
          <p:pic>
            <p:nvPicPr>
              <p:cNvPr id="16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7" t="75929" r="80723" b="805"/>
              <a:stretch/>
            </p:blipFill>
            <p:spPr bwMode="auto">
              <a:xfrm>
                <a:off x="5257800" y="2407837"/>
                <a:ext cx="1295400" cy="2744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1" t="38367" r="85193" b="42999"/>
              <a:stretch/>
            </p:blipFill>
            <p:spPr bwMode="auto">
              <a:xfrm>
                <a:off x="5210174" y="731889"/>
                <a:ext cx="626502" cy="1588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1" t="57946" r="85193" b="36768"/>
              <a:stretch/>
            </p:blipFill>
            <p:spPr bwMode="auto">
              <a:xfrm>
                <a:off x="6038849" y="1264782"/>
                <a:ext cx="626502" cy="450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Pedro\Desktop\Z_DRIVE_Pedro\2 Music - Controllers\0_TSI_Traktor\DDJ Pioneer\1 Released maps\v6.1.0 - DDJ-SX2 TP3 - Mixer FX\Support files\base pics\DDJ-SX2 - Only Mixer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25" t="463" r="39354" b="84714"/>
              <a:stretch/>
            </p:blipFill>
            <p:spPr bwMode="auto">
              <a:xfrm>
                <a:off x="5342904" y="5287577"/>
                <a:ext cx="1125191" cy="1299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038731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111145"/>
            <a:ext cx="7212027" cy="3271231"/>
            <a:chOff x="152400" y="111145"/>
            <a:chExt cx="7212027" cy="3271231"/>
          </a:xfrm>
        </p:grpSpPr>
        <p:sp>
          <p:nvSpPr>
            <p:cNvPr id="11" name="TextBox 10"/>
            <p:cNvSpPr txBox="1"/>
            <p:nvPr/>
          </p:nvSpPr>
          <p:spPr>
            <a:xfrm>
              <a:off x="152400" y="111145"/>
              <a:ext cx="3136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DDJ-1000/SRT: </a:t>
              </a:r>
              <a:r>
                <a:rPr lang="en-US" sz="2400" i="1" u="sng" dirty="0" err="1" smtClean="0"/>
                <a:t>Beatgrid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06057" y="857287"/>
              <a:ext cx="6958370" cy="2525089"/>
              <a:chOff x="406057" y="857287"/>
              <a:chExt cx="6958370" cy="2525089"/>
            </a:xfrm>
          </p:grpSpPr>
          <p:pic>
            <p:nvPicPr>
              <p:cNvPr id="31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450" t="83205" r="14974" b="7102"/>
              <a:stretch/>
            </p:blipFill>
            <p:spPr bwMode="auto">
              <a:xfrm>
                <a:off x="2880329" y="857287"/>
                <a:ext cx="1372871" cy="252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Line Callout 1 (Accent Bar) 40"/>
              <p:cNvSpPr/>
              <p:nvPr/>
            </p:nvSpPr>
            <p:spPr>
              <a:xfrm>
                <a:off x="558455" y="1012381"/>
                <a:ext cx="1572569" cy="687294"/>
              </a:xfrm>
              <a:prstGeom prst="accentCallout1">
                <a:avLst>
                  <a:gd name="adj1" fmla="val 43216"/>
                  <a:gd name="adj2" fmla="val 103100"/>
                  <a:gd name="adj3" fmla="val 56689"/>
                  <a:gd name="adj4" fmla="val 165812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+shift: BPM set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+Jog: grid slide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K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eyReset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: BPM Auto</a:t>
                </a:r>
              </a:p>
            </p:txBody>
          </p:sp>
          <p:sp>
            <p:nvSpPr>
              <p:cNvPr id="42" name="Line Callout 1 (Accent Bar) 41"/>
              <p:cNvSpPr/>
              <p:nvPr/>
            </p:nvSpPr>
            <p:spPr>
              <a:xfrm>
                <a:off x="406057" y="2119831"/>
                <a:ext cx="1724968" cy="997580"/>
              </a:xfrm>
              <a:prstGeom prst="accentCallout1">
                <a:avLst>
                  <a:gd name="adj1" fmla="val 43216"/>
                  <a:gd name="adj2" fmla="val 103100"/>
                  <a:gd name="adj3" fmla="val 80926"/>
                  <a:gd name="adj4" fmla="val 160428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Regular: key reset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+shift: BPM delete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+Jog: grid adjust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KeySync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: Analysis Lock</a:t>
                </a:r>
              </a:p>
            </p:txBody>
          </p:sp>
          <p:pic>
            <p:nvPicPr>
              <p:cNvPr id="28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86" b="27013"/>
              <a:stretch/>
            </p:blipFill>
            <p:spPr bwMode="auto">
              <a:xfrm>
                <a:off x="4768421" y="914396"/>
                <a:ext cx="2596006" cy="2410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86800" y="6492875"/>
            <a:ext cx="420786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1450" y="3583632"/>
            <a:ext cx="7180149" cy="3043031"/>
            <a:chOff x="171450" y="3583632"/>
            <a:chExt cx="7180149" cy="3043031"/>
          </a:xfrm>
        </p:grpSpPr>
        <p:sp>
          <p:nvSpPr>
            <p:cNvPr id="8" name="TextBox 7"/>
            <p:cNvSpPr txBox="1"/>
            <p:nvPr/>
          </p:nvSpPr>
          <p:spPr>
            <a:xfrm>
              <a:off x="171450" y="3583632"/>
              <a:ext cx="2822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DDJ-SX2/SZ: </a:t>
              </a:r>
              <a:r>
                <a:rPr lang="en-US" sz="2400" i="1" u="sng" dirty="0" err="1" smtClean="0"/>
                <a:t>Beatgrid</a:t>
              </a:r>
              <a:endParaRPr lang="en-US" sz="2400" i="1" u="sng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966830" y="4040832"/>
              <a:ext cx="4384769" cy="2585831"/>
              <a:chOff x="2966830" y="4040832"/>
              <a:chExt cx="4384769" cy="2585831"/>
            </a:xfrm>
          </p:grpSpPr>
          <p:pic>
            <p:nvPicPr>
              <p:cNvPr id="10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08" t="24144" r="86430" b="62048"/>
              <a:stretch/>
            </p:blipFill>
            <p:spPr bwMode="auto">
              <a:xfrm>
                <a:off x="2966830" y="4114800"/>
                <a:ext cx="1195417" cy="2511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08" t="24183" r="14718" b="28656"/>
              <a:stretch/>
            </p:blipFill>
            <p:spPr bwMode="auto">
              <a:xfrm>
                <a:off x="4768421" y="4040832"/>
                <a:ext cx="2583178" cy="2578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6978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111145"/>
            <a:ext cx="7319185" cy="6333106"/>
            <a:chOff x="152400" y="111145"/>
            <a:chExt cx="7319185" cy="6333106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38361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DDJ-1000: Mapping Settings</a:t>
              </a:r>
              <a:endParaRPr lang="en-US" sz="2400" i="1" u="sng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06127" y="762000"/>
              <a:ext cx="6865458" cy="5682251"/>
              <a:chOff x="606127" y="762000"/>
              <a:chExt cx="6865458" cy="5682251"/>
            </a:xfrm>
          </p:grpSpPr>
          <p:pic>
            <p:nvPicPr>
              <p:cNvPr id="34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4" t="59283" r="85941" b="35639"/>
              <a:stretch/>
            </p:blipFill>
            <p:spPr bwMode="auto">
              <a:xfrm>
                <a:off x="1701153" y="856741"/>
                <a:ext cx="945417" cy="6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4" t="54119" r="90688" b="40132"/>
              <a:stretch/>
            </p:blipFill>
            <p:spPr bwMode="auto">
              <a:xfrm>
                <a:off x="606127" y="813879"/>
                <a:ext cx="628651" cy="733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1312316" y="876393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714392" y="876393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38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5" t="54923" r="609" b="38546"/>
              <a:stretch/>
            </p:blipFill>
            <p:spPr bwMode="auto">
              <a:xfrm>
                <a:off x="3091049" y="762000"/>
                <a:ext cx="752476" cy="752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4381194" y="844463"/>
                <a:ext cx="22680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Toggle </a:t>
                </a:r>
                <a:r>
                  <a:rPr lang="en-US" dirty="0" err="1" smtClean="0"/>
                  <a:t>Traktor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Serato</a:t>
                </a:r>
                <a:r>
                  <a:rPr lang="en-US" dirty="0" smtClean="0"/>
                  <a:t> </a:t>
                </a:r>
                <a:br>
                  <a:rPr lang="en-US" dirty="0" smtClean="0"/>
                </a:br>
                <a:r>
                  <a:rPr lang="en-US" dirty="0" smtClean="0"/>
                  <a:t>sync mode</a:t>
                </a:r>
                <a:endParaRPr lang="en-US" dirty="0"/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606127" y="1675546"/>
                <a:ext cx="6011147" cy="815119"/>
                <a:chOff x="606127" y="1928467"/>
                <a:chExt cx="6011147" cy="815119"/>
              </a:xfrm>
            </p:grpSpPr>
            <p:pic>
              <p:nvPicPr>
                <p:cNvPr id="27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4" t="59283" r="85941" b="35639"/>
                <a:stretch/>
              </p:blipFill>
              <p:spPr bwMode="auto">
                <a:xfrm>
                  <a:off x="1701153" y="2052475"/>
                  <a:ext cx="945417" cy="648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4" t="54119" r="90688" b="40132"/>
                <a:stretch/>
              </p:blipFill>
              <p:spPr bwMode="auto">
                <a:xfrm>
                  <a:off x="606127" y="2009613"/>
                  <a:ext cx="628651" cy="7339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1312316" y="2072127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2714392" y="2072127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pic>
              <p:nvPicPr>
                <p:cNvPr id="33" name="Picture 2" descr="C:\Users\Pedro\Desktop\Z_DRIVE_Pedro\2 Music\1 Controllers\0_TSI_Traktor\ddj-sz\2 Working\v6.3.0 - DDJ-1000 TP3 - Initial release\Support files\DDJ-1000 - Mixer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63" t="51811" r="50369" b="39211"/>
                <a:stretch/>
              </p:blipFill>
              <p:spPr bwMode="auto">
                <a:xfrm>
                  <a:off x="3048186" y="1928467"/>
                  <a:ext cx="866775" cy="8105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TextBox 38"/>
                <p:cNvSpPr txBox="1"/>
                <p:nvPr/>
              </p:nvSpPr>
              <p:spPr>
                <a:xfrm>
                  <a:off x="4349271" y="1949726"/>
                  <a:ext cx="226800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Toggle Monitor cue external/internal</a:t>
                  </a:r>
                  <a:endParaRPr lang="en-US" dirty="0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2173861" y="2795079"/>
                <a:ext cx="4141935" cy="752005"/>
                <a:chOff x="1395366" y="6481997"/>
                <a:chExt cx="4141935" cy="752005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1395366" y="6481997"/>
                  <a:ext cx="1767702" cy="752005"/>
                  <a:chOff x="1853593" y="4953000"/>
                  <a:chExt cx="1767702" cy="752005"/>
                </a:xfrm>
              </p:grpSpPr>
              <p:pic>
                <p:nvPicPr>
                  <p:cNvPr id="18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71" t="54202" r="90862" b="40720"/>
                  <a:stretch/>
                </p:blipFill>
                <p:spPr bwMode="auto">
                  <a:xfrm>
                    <a:off x="1853593" y="4985717"/>
                    <a:ext cx="618703" cy="6482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2504617" y="5067393"/>
                    <a:ext cx="36420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/>
                      <a:t>+</a:t>
                    </a:r>
                  </a:p>
                </p:txBody>
              </p:sp>
              <p:pic>
                <p:nvPicPr>
                  <p:cNvPr id="20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014" t="2594" r="29590" b="90875"/>
                  <a:stretch/>
                </p:blipFill>
                <p:spPr bwMode="auto">
                  <a:xfrm>
                    <a:off x="2868819" y="4953000"/>
                    <a:ext cx="752476" cy="7520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3631274" y="6654172"/>
                  <a:ext cx="1906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Screens Reset</a:t>
                  </a:r>
                  <a:endParaRPr lang="en-US" dirty="0"/>
                </a:p>
              </p:txBody>
            </p:sp>
          </p:grpSp>
          <p:pic>
            <p:nvPicPr>
              <p:cNvPr id="21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4" t="59283" r="85941" b="35639"/>
              <a:stretch/>
            </p:blipFill>
            <p:spPr bwMode="auto">
              <a:xfrm>
                <a:off x="1744016" y="3833546"/>
                <a:ext cx="945417" cy="6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757255" y="3853198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25" name="Picture 2" descr="C:\Users\Pedro\Desktop\Z_DRIVE_Pedro\2 Music\1 Controllers\0_TSI_Traktor\ddj-sz\2 Working\v6.3.0 - DDJ-1000 TP3 - Initial release\Support files\DDJ-1000 - Mixe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63" t="51811" r="50369" b="39211"/>
              <a:stretch/>
            </p:blipFill>
            <p:spPr bwMode="auto">
              <a:xfrm>
                <a:off x="3091049" y="3709538"/>
                <a:ext cx="866775" cy="810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4392134" y="3730797"/>
                <a:ext cx="2403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Cross-fader curve select</a:t>
                </a:r>
                <a:endParaRPr lang="en-US" dirty="0"/>
              </a:p>
            </p:txBody>
          </p:sp>
          <p:pic>
            <p:nvPicPr>
              <p:cNvPr id="32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4" t="59283" r="85941" b="35639"/>
              <a:stretch/>
            </p:blipFill>
            <p:spPr bwMode="auto">
              <a:xfrm>
                <a:off x="1701153" y="4824087"/>
                <a:ext cx="945417" cy="6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4" t="54119" r="90688" b="40132"/>
              <a:stretch/>
            </p:blipFill>
            <p:spPr bwMode="auto">
              <a:xfrm>
                <a:off x="606127" y="4781225"/>
                <a:ext cx="628651" cy="733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1312316" y="4843739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714392" y="4843739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459781" y="4963544"/>
                <a:ext cx="226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Deck Unload</a:t>
                </a:r>
                <a:endParaRPr lang="en-US" dirty="0"/>
              </a:p>
            </p:txBody>
          </p:sp>
          <p:pic>
            <p:nvPicPr>
              <p:cNvPr id="45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22" t="1031" r="3867" b="90207"/>
              <a:stretch/>
            </p:blipFill>
            <p:spPr bwMode="auto">
              <a:xfrm>
                <a:off x="3092899" y="4691070"/>
                <a:ext cx="934654" cy="8285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1768975" y="5633711"/>
                <a:ext cx="5702610" cy="810540"/>
                <a:chOff x="1768975" y="5886632"/>
                <a:chExt cx="5702610" cy="810540"/>
              </a:xfrm>
            </p:grpSpPr>
            <p:pic>
              <p:nvPicPr>
                <p:cNvPr id="43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4" t="59283" r="85941" b="35639"/>
                <a:stretch/>
              </p:blipFill>
              <p:spPr bwMode="auto">
                <a:xfrm>
                  <a:off x="1768975" y="6019800"/>
                  <a:ext cx="945417" cy="648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TextBox 48"/>
                <p:cNvSpPr txBox="1"/>
                <p:nvPr/>
              </p:nvSpPr>
              <p:spPr>
                <a:xfrm>
                  <a:off x="2782214" y="6039452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pic>
              <p:nvPicPr>
                <p:cNvPr id="51" name="Picture 2" descr="C:\Users\Pedro\Desktop\Z_DRIVE_Pedro\2 Music\1 Controllers\0_TSI_Traktor\ddj-sz\2 Working\v6.3.0 - DDJ-1000 TP3 - Initial release\Support files\DDJ-1000 - Mixer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347" t="90080" r="36127" b="942"/>
                <a:stretch/>
              </p:blipFill>
              <p:spPr bwMode="auto">
                <a:xfrm>
                  <a:off x="3121457" y="5886632"/>
                  <a:ext cx="993343" cy="8105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TextBox 51"/>
                <p:cNvSpPr txBox="1"/>
                <p:nvPr/>
              </p:nvSpPr>
              <p:spPr>
                <a:xfrm>
                  <a:off x="4499785" y="6107236"/>
                  <a:ext cx="2971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Crossfader Curve Adjust</a:t>
                  </a:r>
                  <a:endParaRPr lang="en-US" dirty="0"/>
                </a:p>
              </p:txBody>
            </p:sp>
          </p:grp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6800" y="6492875"/>
            <a:ext cx="420786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11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2400" y="111145"/>
            <a:ext cx="8781479" cy="6301044"/>
            <a:chOff x="152400" y="111145"/>
            <a:chExt cx="8781479" cy="6301044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28922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DDJ-1000: Pad modes</a:t>
              </a:r>
              <a:endParaRPr lang="en-US" sz="2400" i="1" u="sng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04799" y="1066800"/>
              <a:ext cx="8629080" cy="5345389"/>
              <a:chOff x="304799" y="1066800"/>
              <a:chExt cx="8629080" cy="534538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04799" y="1066800"/>
                <a:ext cx="8607309" cy="3011745"/>
                <a:chOff x="304799" y="1066800"/>
                <a:chExt cx="8607309" cy="3011745"/>
              </a:xfrm>
            </p:grpSpPr>
            <p:pic>
              <p:nvPicPr>
                <p:cNvPr id="1028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75" t="72120" r="22324" b="20936"/>
                <a:stretch/>
              </p:blipFill>
              <p:spPr bwMode="auto">
                <a:xfrm>
                  <a:off x="304799" y="1787022"/>
                  <a:ext cx="8607309" cy="15563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70551" y="1066800"/>
                  <a:ext cx="1289660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HOT CUE</a:t>
                  </a:r>
                </a:p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(Cancel </a:t>
                  </a:r>
                  <a:r>
                    <a:rPr lang="en-US" sz="1600" b="1" dirty="0" err="1" smtClean="0">
                      <a:solidFill>
                        <a:schemeClr val="tx1"/>
                      </a:solidFill>
                    </a:rPr>
                    <a:t>JogFX</a:t>
                  </a:r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2119093" y="1066800"/>
                  <a:ext cx="1355844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PAD FX</a:t>
                  </a:r>
                </a:p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(twice = cycle)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611677" y="1066800"/>
                  <a:ext cx="1455412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MACRO FX</a:t>
                  </a:r>
                  <a:br>
                    <a:rPr lang="en-US" sz="1600" b="1" dirty="0" smtClean="0">
                      <a:solidFill>
                        <a:schemeClr val="tx1"/>
                      </a:solidFill>
                    </a:rPr>
                  </a:br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(twice =cycle)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5196772" y="1066800"/>
                  <a:ext cx="1455412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JOG FX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470551" y="34460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KEYBOARD 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2119093" y="34460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BEATJUMP /</a:t>
                  </a:r>
                  <a:br>
                    <a:rPr lang="en-US" sz="1600" b="1" dirty="0" smtClean="0">
                      <a:solidFill>
                        <a:schemeClr val="tx1"/>
                      </a:solidFill>
                    </a:rPr>
                  </a:br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LOOPS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711246" y="34460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SLICER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230156" y="34460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REMIX DECKS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6858000" y="1383057"/>
                  <a:ext cx="1865869" cy="333844"/>
                  <a:chOff x="6858000" y="1687856"/>
                  <a:chExt cx="1865869" cy="333845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6858000" y="1687857"/>
                    <a:ext cx="875269" cy="33384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Cycle pages</a:t>
                    </a:r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7848600" y="1687856"/>
                    <a:ext cx="875269" cy="33384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Select page</a:t>
                    </a:r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4873216" y="3124200"/>
                <a:ext cx="4060663" cy="3287989"/>
                <a:chOff x="4873216" y="3429000"/>
                <a:chExt cx="4060663" cy="3287989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4873216" y="5239661"/>
                  <a:ext cx="4060663" cy="14773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/>
                    <a:t>Most modes have sub-pages: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“mode” to cycle the top 2 pages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“&lt;” to cycle all pages one by 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“&gt;” to select a specific page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“shift” to </a:t>
                  </a:r>
                  <a:r>
                    <a:rPr lang="en-US" dirty="0"/>
                    <a:t>select a specific </a:t>
                  </a:r>
                  <a:r>
                    <a:rPr lang="en-US" dirty="0" smtClean="0"/>
                    <a:t>page</a:t>
                  </a:r>
                  <a:endParaRPr lang="en-US" dirty="0"/>
                </a:p>
              </p:txBody>
            </p:sp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7848600" y="3429000"/>
                  <a:ext cx="0" cy="2133600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23868" y="6492875"/>
            <a:ext cx="38371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09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6800" y="6412189"/>
            <a:ext cx="420786" cy="44581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" y="111145"/>
            <a:ext cx="6629401" cy="3967400"/>
            <a:chOff x="152400" y="111145"/>
            <a:chExt cx="6629401" cy="3967400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126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DDJ-SZ/SX2: Pad modes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02639" y="1066800"/>
              <a:ext cx="6579162" cy="3011745"/>
              <a:chOff x="202639" y="1066800"/>
              <a:chExt cx="6579162" cy="301174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470551" y="1066800"/>
                <a:ext cx="1289660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HOT CUE</a:t>
                </a:r>
              </a:p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(Cancel </a:t>
                </a:r>
                <a:r>
                  <a:rPr lang="en-US" sz="1600" b="1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600" b="1" dirty="0" smtClean="0">
                    <a:solidFill>
                      <a:schemeClr val="tx1"/>
                    </a:solidFill>
                  </a:rPr>
                  <a:t>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119093" y="1066800"/>
                <a:ext cx="1355844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PAD FX</a:t>
                </a:r>
              </a:p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(twice = cycle)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611677" y="1066800"/>
                <a:ext cx="1455412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MACRO FX</a:t>
                </a:r>
                <a:br>
                  <a:rPr lang="en-US" sz="1600" b="1" dirty="0" smtClean="0">
                    <a:solidFill>
                      <a:schemeClr val="tx1"/>
                    </a:solidFill>
                  </a:rPr>
                </a:br>
                <a:r>
                  <a:rPr lang="en-US" sz="1600" b="1" dirty="0" smtClean="0">
                    <a:solidFill>
                      <a:schemeClr val="tx1"/>
                    </a:solidFill>
                  </a:rPr>
                  <a:t>(twice =cycle)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196772" y="1066800"/>
                <a:ext cx="1455412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JOG FX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70551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KEYBOARD 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119093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BEATJUMP /</a:t>
                </a:r>
                <a:br>
                  <a:rPr lang="en-US" sz="1600" b="1" dirty="0" smtClean="0">
                    <a:solidFill>
                      <a:schemeClr val="tx1"/>
                    </a:solidFill>
                  </a:rPr>
                </a:br>
                <a:r>
                  <a:rPr lang="en-US" sz="1600" b="1" dirty="0" smtClean="0">
                    <a:solidFill>
                      <a:schemeClr val="tx1"/>
                    </a:solidFill>
                  </a:rPr>
                  <a:t>LOOPS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711246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SLICER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230156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REMIX DECKS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73" t="71370" r="21393" b="21669"/>
              <a:stretch/>
            </p:blipFill>
            <p:spPr bwMode="auto">
              <a:xfrm>
                <a:off x="202639" y="1882891"/>
                <a:ext cx="6579162" cy="1393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61962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111145"/>
            <a:ext cx="4162882" cy="4109397"/>
            <a:chOff x="152400" y="111145"/>
            <a:chExt cx="4162882" cy="4109397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630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mode #1: </a:t>
              </a:r>
              <a:r>
                <a:rPr lang="en-US" sz="2400" i="1" u="sng" dirty="0" err="1" smtClean="0"/>
                <a:t>HotCues</a:t>
              </a:r>
              <a:endParaRPr lang="en-US" sz="2400" i="1" u="sng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81000" y="1143000"/>
              <a:ext cx="3934282" cy="3077542"/>
              <a:chOff x="381000" y="1143000"/>
              <a:chExt cx="3934282" cy="307754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57200" y="1143000"/>
                <a:ext cx="3679404" cy="2024186"/>
                <a:chOff x="199223" y="1600201"/>
                <a:chExt cx="3679404" cy="2024186"/>
              </a:xfrm>
            </p:grpSpPr>
            <p:grpSp>
              <p:nvGrpSpPr>
                <p:cNvPr id="1026" name="Group 1025"/>
                <p:cNvGrpSpPr/>
                <p:nvPr/>
              </p:nvGrpSpPr>
              <p:grpSpPr>
                <a:xfrm>
                  <a:off x="199224" y="1919408"/>
                  <a:ext cx="3679403" cy="1704979"/>
                  <a:chOff x="199224" y="1919408"/>
                  <a:chExt cx="3679403" cy="1704979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Cue 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3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4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5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6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7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chemeClr val="tx1"/>
                        </a:solidFill>
                      </a:rPr>
                      <a:t>Cue 8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199223" y="1600201"/>
                  <a:ext cx="870683" cy="250230"/>
                  <a:chOff x="199223" y="1600201"/>
                  <a:chExt cx="864333" cy="250230"/>
                </a:xfrm>
              </p:grpSpPr>
              <p:sp>
                <p:nvSpPr>
                  <p:cNvPr id="54" name="Rectangle 53"/>
                  <p:cNvSpPr/>
                  <p:nvPr/>
                </p:nvSpPr>
                <p:spPr>
                  <a:xfrm>
                    <a:off x="260494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Rectangle 51"/>
                  <p:cNvSpPr/>
                  <p:nvPr/>
                </p:nvSpPr>
                <p:spPr>
                  <a:xfrm>
                    <a:off x="199223" y="1600201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HOTCUE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4" name="TextBox 3"/>
              <p:cNvSpPr txBox="1"/>
              <p:nvPr/>
            </p:nvSpPr>
            <p:spPr>
              <a:xfrm>
                <a:off x="381000" y="3574211"/>
                <a:ext cx="39342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shift to delete hot cues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Hotcues</a:t>
                </a:r>
                <a:r>
                  <a:rPr lang="en-US" dirty="0" smtClean="0"/>
                  <a:t> move temporary cue as well</a:t>
                </a:r>
                <a:endParaRPr lang="en-US" dirty="0"/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4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111145"/>
            <a:ext cx="8742464" cy="6603385"/>
            <a:chOff x="152400" y="111145"/>
            <a:chExt cx="8742464" cy="6603385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4552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mode #2: </a:t>
              </a:r>
              <a:r>
                <a:rPr lang="en-US" sz="2400" i="1" u="sng" dirty="0" err="1" smtClean="0"/>
                <a:t>PadFX</a:t>
              </a:r>
              <a:r>
                <a:rPr lang="en-US" sz="2400" i="1" u="sng" dirty="0" smtClean="0"/>
                <a:t> and Rolls</a:t>
              </a:r>
              <a:endParaRPr lang="en-US" sz="2400" i="1" u="sng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72814" y="5791200"/>
              <a:ext cx="43606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 mode button to cycle top two pages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 “&lt;“ arrow to cycle all pages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 “&gt;” or “shift” to select a specific page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309027" y="762000"/>
              <a:ext cx="0" cy="482224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253968" y="843149"/>
              <a:ext cx="3795346" cy="4647063"/>
              <a:chOff x="253968" y="843149"/>
              <a:chExt cx="3795346" cy="464706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694478" y="3655685"/>
                <a:ext cx="3332175" cy="1834527"/>
                <a:chOff x="694478" y="3655685"/>
                <a:chExt cx="3332175" cy="1834527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478" y="3946133"/>
                  <a:ext cx="3332175" cy="1544079"/>
                  <a:chOff x="199224" y="1919408"/>
                  <a:chExt cx="3679403" cy="1704979"/>
                </a:xfrm>
              </p:grpSpPr>
              <p:sp>
                <p:nvSpPr>
                  <p:cNvPr id="102" name="Rectangle 101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Gater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#1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" name="Rectangle 102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Gater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#2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Rectangle 103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Gater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#3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5" name="Rectangle 104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Peak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Filter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Beat</a:t>
                    </a:r>
                  </a:p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Masher #1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Beat</a:t>
                    </a:r>
                  </a:p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Masher #2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Zzzurp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chemeClr val="tx1"/>
                        </a:solidFill>
                      </a:rPr>
                      <a:t>Release FX (toggle)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0" name="Group 89"/>
                <p:cNvGrpSpPr/>
                <p:nvPr/>
              </p:nvGrpSpPr>
              <p:grpSpPr>
                <a:xfrm>
                  <a:off x="1535982" y="3655685"/>
                  <a:ext cx="824584" cy="226616"/>
                  <a:chOff x="1922616" y="1600201"/>
                  <a:chExt cx="1022198" cy="250230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2141752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1922616" y="1600201"/>
                    <a:ext cx="960927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err="1" smtClean="0">
                        <a:solidFill>
                          <a:schemeClr val="tx1"/>
                        </a:solidFill>
                      </a:rPr>
                      <a:t>PadFX</a:t>
                    </a:r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 1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717139" y="1431812"/>
                <a:ext cx="3332175" cy="1845399"/>
                <a:chOff x="717139" y="1431812"/>
                <a:chExt cx="3332175" cy="1845399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717139" y="1733132"/>
                  <a:ext cx="3332175" cy="1544079"/>
                  <a:chOff x="199224" y="1919408"/>
                  <a:chExt cx="3679403" cy="1704979"/>
                </a:xfrm>
              </p:grpSpPr>
              <p:sp>
                <p:nvSpPr>
                  <p:cNvPr id="77" name="Rectangle 76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1/8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Rectangle 77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1/4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Rectangle 79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1/8</a:t>
                    </a:r>
                  </a:p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(NQ)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1/4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(NQ)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1/2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(NQ)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1/1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100" dirty="0">
                        <a:solidFill>
                          <a:schemeClr val="tx1"/>
                        </a:solidFill>
                      </a:rPr>
                      <a:t>(NQ)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1577314" y="1431812"/>
                  <a:ext cx="783252" cy="226616"/>
                  <a:chOff x="1922616" y="1600201"/>
                  <a:chExt cx="1022198" cy="250230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2141752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1922616" y="1600201"/>
                    <a:ext cx="960927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Rolls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253968" y="843149"/>
                <a:ext cx="1432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MAIN PAGES: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469370" y="859713"/>
              <a:ext cx="4425494" cy="4630499"/>
              <a:chOff x="4469370" y="859713"/>
              <a:chExt cx="4425494" cy="463049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888742" y="3657048"/>
                <a:ext cx="4006122" cy="1833164"/>
                <a:chOff x="4507478" y="3657048"/>
                <a:chExt cx="4006122" cy="1833164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4507478" y="3946133"/>
                  <a:ext cx="3332175" cy="1544079"/>
                  <a:chOff x="199224" y="1919408"/>
                  <a:chExt cx="3679403" cy="1704979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Filter Pulse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Rectangle 118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LaserSlicer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tangle 119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Bass-O-</a:t>
                    </a:r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Matic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#1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Rectangle 120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Bass-O-</a:t>
                    </a:r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Matic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#2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Rectangle 121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Bouncer / </a:t>
                    </a:r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EventH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" name="Rectangle 122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Bouncer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 err="1" smtClean="0">
                        <a:solidFill>
                          <a:schemeClr val="tx1"/>
                        </a:solidFill>
                      </a:rPr>
                      <a:t>EventH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Release FX (toggle</a:t>
                    </a:r>
                    <a:r>
                      <a:rPr lang="en-US" sz="1050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" name="Group 1"/>
                <p:cNvGrpSpPr/>
                <p:nvPr/>
              </p:nvGrpSpPr>
              <p:grpSpPr>
                <a:xfrm>
                  <a:off x="7926137" y="3657048"/>
                  <a:ext cx="587463" cy="241817"/>
                  <a:chOff x="7428521" y="3847785"/>
                  <a:chExt cx="857982" cy="212907"/>
                </a:xfrm>
              </p:grpSpPr>
              <p:grpSp>
                <p:nvGrpSpPr>
                  <p:cNvPr id="112" name="Group 111"/>
                  <p:cNvGrpSpPr/>
                  <p:nvPr/>
                </p:nvGrpSpPr>
                <p:grpSpPr>
                  <a:xfrm>
                    <a:off x="7428521" y="3847786"/>
                    <a:ext cx="857982" cy="187707"/>
                    <a:chOff x="3020645" y="1600200"/>
                    <a:chExt cx="857982" cy="187707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3020645" y="1600201"/>
                      <a:ext cx="408355" cy="1877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3484469" y="1600200"/>
                      <a:ext cx="394158" cy="1877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6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124" t="73780" r="30848" b="23409"/>
                  <a:stretch/>
                </p:blipFill>
                <p:spPr bwMode="auto">
                  <a:xfrm>
                    <a:off x="7428521" y="3847785"/>
                    <a:ext cx="422641" cy="2129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93" name="Group 92"/>
                <p:cNvGrpSpPr/>
                <p:nvPr/>
              </p:nvGrpSpPr>
              <p:grpSpPr>
                <a:xfrm>
                  <a:off x="5372806" y="3672249"/>
                  <a:ext cx="778098" cy="226616"/>
                  <a:chOff x="1922616" y="1600201"/>
                  <a:chExt cx="1022198" cy="250230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141752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1922616" y="1600201"/>
                    <a:ext cx="960927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err="1" smtClean="0">
                        <a:solidFill>
                          <a:schemeClr val="tx1"/>
                        </a:solidFill>
                      </a:rPr>
                      <a:t>PadFX</a:t>
                    </a:r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 3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4888741" y="1517761"/>
                <a:ext cx="4006123" cy="1833164"/>
                <a:chOff x="4507477" y="1517761"/>
                <a:chExt cx="4006123" cy="1833164"/>
              </a:xfrm>
            </p:grpSpPr>
            <p:grpSp>
              <p:nvGrpSpPr>
                <p:cNvPr id="145" name="Group 144"/>
                <p:cNvGrpSpPr/>
                <p:nvPr/>
              </p:nvGrpSpPr>
              <p:grpSpPr>
                <a:xfrm>
                  <a:off x="4507477" y="1806846"/>
                  <a:ext cx="3332175" cy="1544079"/>
                  <a:chOff x="199224" y="1919408"/>
                  <a:chExt cx="3679403" cy="1704979"/>
                </a:xfrm>
              </p:grpSpPr>
              <p:sp>
                <p:nvSpPr>
                  <p:cNvPr id="146" name="Rectangle 145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Delay #1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Rectangle 146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Delay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#2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Delay /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BeatSlicer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Rectangle 148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Flanger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Flux 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0" name="Rectangle 149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Lofi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/ </a:t>
                    </a:r>
                    <a:br>
                      <a:rPr lang="en-US" sz="1200" dirty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</a:rPr>
                      <a:t>Slicer #1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1" name="Rectangle 150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 err="1">
                        <a:solidFill>
                          <a:schemeClr val="tx1"/>
                        </a:solidFill>
                      </a:rPr>
                      <a:t>Lofi</a:t>
                    </a:r>
                    <a:r>
                      <a:rPr lang="en-US" sz="1100" dirty="0">
                        <a:solidFill>
                          <a:schemeClr val="tx1"/>
                        </a:solidFill>
                      </a:rPr>
                      <a:t> / </a:t>
                    </a:r>
                    <a:br>
                      <a:rPr lang="en-US" sz="1100" dirty="0">
                        <a:solidFill>
                          <a:schemeClr val="tx1"/>
                        </a:solidFill>
                      </a:rPr>
                    </a:br>
                    <a:r>
                      <a:rPr lang="en-US" sz="1100" dirty="0">
                        <a:solidFill>
                          <a:schemeClr val="tx1"/>
                        </a:solidFill>
                      </a:rPr>
                      <a:t>Slicer #2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 err="1">
                        <a:solidFill>
                          <a:schemeClr val="tx1"/>
                        </a:solidFill>
                      </a:rPr>
                      <a:t>BeatSlicer</a:t>
                    </a:r>
                    <a:r>
                      <a:rPr lang="en-US" sz="1100" dirty="0">
                        <a:solidFill>
                          <a:schemeClr val="tx1"/>
                        </a:solidFill>
                      </a:rPr>
                      <a:t> 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Release FX (toggle</a:t>
                    </a:r>
                    <a:r>
                      <a:rPr lang="en-US" sz="1050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4" name="Group 153"/>
                <p:cNvGrpSpPr/>
                <p:nvPr/>
              </p:nvGrpSpPr>
              <p:grpSpPr>
                <a:xfrm>
                  <a:off x="7926137" y="1517761"/>
                  <a:ext cx="587463" cy="241817"/>
                  <a:chOff x="7428521" y="3847785"/>
                  <a:chExt cx="857982" cy="212907"/>
                </a:xfrm>
              </p:grpSpPr>
              <p:grpSp>
                <p:nvGrpSpPr>
                  <p:cNvPr id="155" name="Group 154"/>
                  <p:cNvGrpSpPr/>
                  <p:nvPr/>
                </p:nvGrpSpPr>
                <p:grpSpPr>
                  <a:xfrm>
                    <a:off x="7428521" y="3847786"/>
                    <a:ext cx="857982" cy="187707"/>
                    <a:chOff x="3020645" y="1600200"/>
                    <a:chExt cx="857982" cy="187707"/>
                  </a:xfrm>
                </p:grpSpPr>
                <p:sp>
                  <p:nvSpPr>
                    <p:cNvPr id="157" name="Rectangle 156"/>
                    <p:cNvSpPr/>
                    <p:nvPr/>
                  </p:nvSpPr>
                  <p:spPr>
                    <a:xfrm>
                      <a:off x="3020645" y="1600201"/>
                      <a:ext cx="408355" cy="1877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8" name="Rectangle 157"/>
                    <p:cNvSpPr/>
                    <p:nvPr/>
                  </p:nvSpPr>
                  <p:spPr>
                    <a:xfrm>
                      <a:off x="3484469" y="1600200"/>
                      <a:ext cx="394158" cy="1877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56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124" t="73780" r="30848" b="23409"/>
                  <a:stretch/>
                </p:blipFill>
                <p:spPr bwMode="auto">
                  <a:xfrm>
                    <a:off x="7428521" y="3847785"/>
                    <a:ext cx="422641" cy="2129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5372806" y="1532962"/>
                  <a:ext cx="778098" cy="226616"/>
                  <a:chOff x="1922616" y="1600201"/>
                  <a:chExt cx="1022198" cy="250230"/>
                </a:xfrm>
              </p:grpSpPr>
              <p:sp>
                <p:nvSpPr>
                  <p:cNvPr id="160" name="Rectangle 159"/>
                  <p:cNvSpPr/>
                  <p:nvPr/>
                </p:nvSpPr>
                <p:spPr>
                  <a:xfrm>
                    <a:off x="2141752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1922616" y="1600201"/>
                    <a:ext cx="960927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err="1" smtClean="0">
                        <a:solidFill>
                          <a:schemeClr val="tx1"/>
                        </a:solidFill>
                      </a:rPr>
                      <a:t>PadFX</a:t>
                    </a:r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 2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73" name="TextBox 72"/>
              <p:cNvSpPr txBox="1"/>
              <p:nvPr/>
            </p:nvSpPr>
            <p:spPr>
              <a:xfrm>
                <a:off x="4469370" y="859713"/>
                <a:ext cx="1653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EXTRA PAGES:</a:t>
                </a:r>
                <a:endParaRPr lang="en-US" dirty="0"/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59922" y="6492875"/>
            <a:ext cx="347663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53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111145"/>
            <a:ext cx="8573229" cy="6450985"/>
            <a:chOff x="152400" y="111145"/>
            <a:chExt cx="8573229" cy="6450985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5327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mode #3: </a:t>
              </a:r>
              <a:r>
                <a:rPr lang="en-US" sz="2400" i="1" u="sng" dirty="0" err="1" smtClean="0"/>
                <a:t>MixerFX</a:t>
              </a:r>
              <a:r>
                <a:rPr lang="en-US" sz="2400" i="1" u="sng" dirty="0" smtClean="0"/>
                <a:t> and </a:t>
              </a:r>
              <a:r>
                <a:rPr lang="en-US" sz="2400" i="1" u="sng" dirty="0" err="1" smtClean="0"/>
                <a:t>MacroFX</a:t>
              </a:r>
              <a:endParaRPr lang="en-US" sz="2400" i="1" u="sng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53968" y="762000"/>
              <a:ext cx="8471661" cy="5800130"/>
              <a:chOff x="253968" y="762000"/>
              <a:chExt cx="8471661" cy="5800130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1000" y="5638800"/>
                <a:ext cx="43606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mode button to cycle top two pages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“&lt;“ arrow to cycle all pages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“&gt;” or “shift” to select a specific page</a:t>
                </a:r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>
                <a:off x="4309027" y="762000"/>
                <a:ext cx="0" cy="482224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53968" y="843149"/>
                <a:ext cx="3661009" cy="4584831"/>
                <a:chOff x="253968" y="843149"/>
                <a:chExt cx="3661009" cy="4584831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579884" y="1212481"/>
                  <a:ext cx="3335093" cy="1847015"/>
                  <a:chOff x="421791" y="1294974"/>
                  <a:chExt cx="3679403" cy="2037698"/>
                </a:xfrm>
              </p:grpSpPr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421791" y="1627693"/>
                    <a:ext cx="3679403" cy="1704979"/>
                    <a:chOff x="199224" y="1919408"/>
                    <a:chExt cx="3679403" cy="1704979"/>
                  </a:xfrm>
                </p:grpSpPr>
                <p:sp>
                  <p:nvSpPr>
                    <p:cNvPr id="77" name="Rectangle 76"/>
                    <p:cNvSpPr/>
                    <p:nvPr/>
                  </p:nvSpPr>
                  <p:spPr>
                    <a:xfrm>
                      <a:off x="199224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MacroFX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WormHole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114322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MacroFX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PolarWind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9" name="Rectangle 78"/>
                    <p:cNvSpPr/>
                    <p:nvPr/>
                  </p:nvSpPr>
                  <p:spPr>
                    <a:xfrm>
                      <a:off x="208048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MacroFX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FlightTest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0" name="Rectangle 79"/>
                    <p:cNvSpPr/>
                    <p:nvPr/>
                  </p:nvSpPr>
                  <p:spPr>
                    <a:xfrm>
                      <a:off x="3007945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MacroFX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LaserSlicer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199224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BeatFX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Delay T3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2" name="Rectangle 81"/>
                    <p:cNvSpPr/>
                    <p:nvPr/>
                  </p:nvSpPr>
                  <p:spPr>
                    <a:xfrm>
                      <a:off x="114322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BeatFX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Flanger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208048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BeatFX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Reverb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4" name="Rectangle 83"/>
                    <p:cNvSpPr/>
                    <p:nvPr/>
                  </p:nvSpPr>
                  <p:spPr>
                    <a:xfrm>
                      <a:off x="3007945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Toggle </a:t>
                      </a:r>
                      <a:br>
                        <a:rPr lang="en-US" sz="11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On/OFF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70" name="Group 69"/>
                  <p:cNvGrpSpPr/>
                  <p:nvPr/>
                </p:nvGrpSpPr>
                <p:grpSpPr>
                  <a:xfrm>
                    <a:off x="2283336" y="1294974"/>
                    <a:ext cx="890394" cy="250230"/>
                    <a:chOff x="1922616" y="1600201"/>
                    <a:chExt cx="1022197" cy="250230"/>
                  </a:xfrm>
                </p:grpSpPr>
                <p:sp>
                  <p:nvSpPr>
                    <p:cNvPr id="71" name="Rectangle 70"/>
                    <p:cNvSpPr/>
                    <p:nvPr/>
                  </p:nvSpPr>
                  <p:spPr>
                    <a:xfrm>
                      <a:off x="2141751" y="1662726"/>
                      <a:ext cx="803062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2" name="Rectangle 71"/>
                    <p:cNvSpPr/>
                    <p:nvPr/>
                  </p:nvSpPr>
                  <p:spPr>
                    <a:xfrm>
                      <a:off x="1922616" y="1600201"/>
                      <a:ext cx="960927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chemeClr val="tx1"/>
                          </a:solidFill>
                        </a:rPr>
                        <a:t>Macro FX1</a:t>
                      </a:r>
                      <a:endParaRPr lang="en-US" sz="1200" b="1" i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559270" y="3580965"/>
                  <a:ext cx="3335093" cy="1847015"/>
                  <a:chOff x="396768" y="3852565"/>
                  <a:chExt cx="3679403" cy="2037698"/>
                </a:xfrm>
              </p:grpSpPr>
              <p:grpSp>
                <p:nvGrpSpPr>
                  <p:cNvPr id="95" name="Group 94"/>
                  <p:cNvGrpSpPr/>
                  <p:nvPr/>
                </p:nvGrpSpPr>
                <p:grpSpPr>
                  <a:xfrm>
                    <a:off x="396768" y="4185284"/>
                    <a:ext cx="3679403" cy="1704979"/>
                    <a:chOff x="199224" y="1919408"/>
                    <a:chExt cx="3679403" cy="1704979"/>
                  </a:xfrm>
                </p:grpSpPr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199224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Event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Horizon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3" name="Rectangle 102"/>
                    <p:cNvSpPr/>
                    <p:nvPr/>
                  </p:nvSpPr>
                  <p:spPr>
                    <a:xfrm>
                      <a:off x="114322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Zzzuurp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208048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Dark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Matter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5" name="Rectangle 104"/>
                    <p:cNvSpPr/>
                    <p:nvPr/>
                  </p:nvSpPr>
                  <p:spPr>
                    <a:xfrm>
                      <a:off x="3007945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Bass</a:t>
                      </a:r>
                      <a:br>
                        <a:rPr lang="en-US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O</a:t>
                      </a:r>
                      <a:br>
                        <a:rPr lang="en-US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Matic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6" name="Rectangle 105"/>
                    <p:cNvSpPr/>
                    <p:nvPr/>
                  </p:nvSpPr>
                  <p:spPr>
                    <a:xfrm>
                      <a:off x="199224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Strrretch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(Slow)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7" name="Rectangle 106"/>
                    <p:cNvSpPr/>
                    <p:nvPr/>
                  </p:nvSpPr>
                  <p:spPr>
                    <a:xfrm>
                      <a:off x="114322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Strrretch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(Fast)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8" name="Rectangle 107"/>
                    <p:cNvSpPr/>
                    <p:nvPr/>
                  </p:nvSpPr>
                  <p:spPr>
                    <a:xfrm>
                      <a:off x="208048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Granu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9" name="Rectangle 108"/>
                    <p:cNvSpPr/>
                    <p:nvPr/>
                  </p:nvSpPr>
                  <p:spPr>
                    <a:xfrm>
                      <a:off x="3007945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Toggle </a:t>
                      </a:r>
                      <a:br>
                        <a:rPr lang="en-US" sz="11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On/OFF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7" name="Group 96"/>
                  <p:cNvGrpSpPr/>
                  <p:nvPr/>
                </p:nvGrpSpPr>
                <p:grpSpPr>
                  <a:xfrm>
                    <a:off x="2265384" y="3852565"/>
                    <a:ext cx="883324" cy="250230"/>
                    <a:chOff x="1954286" y="1600201"/>
                    <a:chExt cx="990528" cy="250230"/>
                  </a:xfrm>
                </p:grpSpPr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2141752" y="1662726"/>
                      <a:ext cx="803062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954286" y="1600201"/>
                      <a:ext cx="929258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chemeClr val="tx1"/>
                          </a:solidFill>
                        </a:rPr>
                        <a:t>MacroFX2</a:t>
                      </a:r>
                      <a:endParaRPr lang="en-US" sz="1200" b="1" i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6" name="TextBox 65"/>
                <p:cNvSpPr txBox="1"/>
                <p:nvPr/>
              </p:nvSpPr>
              <p:spPr>
                <a:xfrm>
                  <a:off x="253968" y="843149"/>
                  <a:ext cx="14329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MAIN PAGES:</a:t>
                  </a:r>
                  <a:endParaRPr lang="en-US" dirty="0"/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4703926" y="904134"/>
                <a:ext cx="4021703" cy="4516607"/>
                <a:chOff x="4703926" y="904134"/>
                <a:chExt cx="4021703" cy="4516607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703926" y="3579140"/>
                  <a:ext cx="4021703" cy="1841601"/>
                  <a:chOff x="4428738" y="3304478"/>
                  <a:chExt cx="4283068" cy="1961284"/>
                </a:xfrm>
              </p:grpSpPr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4428738" y="3614940"/>
                    <a:ext cx="3562530" cy="1650822"/>
                    <a:chOff x="199224" y="1919408"/>
                    <a:chExt cx="3679403" cy="1704979"/>
                  </a:xfrm>
                </p:grpSpPr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199224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MixerFX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Dbl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Delay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14322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MixerFX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TimeGater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208048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MixerFX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Crush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3007945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MixerFX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Noise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199224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Filter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114322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4" name="Rectangle 123"/>
                    <p:cNvSpPr/>
                    <p:nvPr/>
                  </p:nvSpPr>
                  <p:spPr>
                    <a:xfrm>
                      <a:off x="208048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5" name="Rectangle 124"/>
                    <p:cNvSpPr/>
                    <p:nvPr/>
                  </p:nvSpPr>
                  <p:spPr>
                    <a:xfrm>
                      <a:off x="3007945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>
                    <a:off x="6235133" y="3304478"/>
                    <a:ext cx="858131" cy="242282"/>
                    <a:chOff x="1954286" y="1600201"/>
                    <a:chExt cx="990528" cy="250230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2141752" y="1662726"/>
                      <a:ext cx="803062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1954286" y="1600201"/>
                      <a:ext cx="929258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b="1" i="1" dirty="0" err="1" smtClean="0">
                          <a:solidFill>
                            <a:schemeClr val="tx1"/>
                          </a:solidFill>
                        </a:rPr>
                        <a:t>MixerFX</a:t>
                      </a:r>
                      <a:endParaRPr lang="en-US" sz="1200" b="1" i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6" name="Group 125"/>
                  <p:cNvGrpSpPr/>
                  <p:nvPr/>
                </p:nvGrpSpPr>
                <p:grpSpPr>
                  <a:xfrm>
                    <a:off x="8083732" y="3305870"/>
                    <a:ext cx="628074" cy="258534"/>
                    <a:chOff x="7428521" y="3847785"/>
                    <a:chExt cx="857982" cy="212907"/>
                  </a:xfrm>
                </p:grpSpPr>
                <p:grpSp>
                  <p:nvGrpSpPr>
                    <p:cNvPr id="127" name="Group 126"/>
                    <p:cNvGrpSpPr/>
                    <p:nvPr/>
                  </p:nvGrpSpPr>
                  <p:grpSpPr>
                    <a:xfrm>
                      <a:off x="7428521" y="3847786"/>
                      <a:ext cx="857982" cy="187707"/>
                      <a:chOff x="3020645" y="1600200"/>
                      <a:chExt cx="857982" cy="187707"/>
                    </a:xfrm>
                  </p:grpSpPr>
                  <p:sp>
                    <p:nvSpPr>
                      <p:cNvPr id="129" name="Rectangle 128"/>
                      <p:cNvSpPr/>
                      <p:nvPr/>
                    </p:nvSpPr>
                    <p:spPr>
                      <a:xfrm>
                        <a:off x="3020645" y="1600201"/>
                        <a:ext cx="408355" cy="18770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en-US" sz="12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30" name="Rectangle 129"/>
                      <p:cNvSpPr/>
                      <p:nvPr/>
                    </p:nvSpPr>
                    <p:spPr>
                      <a:xfrm>
                        <a:off x="3484469" y="1600200"/>
                        <a:ext cx="394158" cy="1877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en-US" sz="12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128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4124" t="73780" r="30848" b="23409"/>
                    <a:stretch/>
                  </p:blipFill>
                  <p:spPr bwMode="auto">
                    <a:xfrm>
                      <a:off x="7428521" y="3847785"/>
                      <a:ext cx="422641" cy="2129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5237364" y="904134"/>
                  <a:ext cx="3352799" cy="2221991"/>
                  <a:chOff x="1143000" y="838708"/>
                  <a:chExt cx="3352799" cy="2221991"/>
                </a:xfrm>
              </p:grpSpPr>
              <p:pic>
                <p:nvPicPr>
                  <p:cNvPr id="100" name="Picture 2" descr="C:\Users\Pedro\Desktop\Z_DRIVE_Pedro\2 Music\1 Controllers\0_TSI_Traktor\ddj-sz\2 Working\v6.3.0 - DDJ-1000 TP3 - Initial release\Support files\DDJ-1000 - Mixer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2578" r="67242" b="32373"/>
                  <a:stretch/>
                </p:blipFill>
                <p:spPr bwMode="auto">
                  <a:xfrm>
                    <a:off x="1537812" y="1170706"/>
                    <a:ext cx="1544228" cy="18899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1" name="Line Callout 1 (Accent Bar) 100"/>
                  <p:cNvSpPr/>
                  <p:nvPr/>
                </p:nvSpPr>
                <p:spPr>
                  <a:xfrm>
                    <a:off x="3237977" y="1217718"/>
                    <a:ext cx="859450" cy="361714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95948"/>
                      <a:gd name="adj4" fmla="val -47735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Both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mixerFX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+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1143000" y="838708"/>
                    <a:ext cx="554375" cy="2165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err="1" smtClean="0">
                        <a:solidFill>
                          <a:schemeClr val="tx1"/>
                        </a:solidFill>
                      </a:rPr>
                      <a:t>Dlb</a:t>
                    </a:r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 delay</a:t>
                    </a:r>
                  </a:p>
                </p:txBody>
              </p:sp>
              <p:sp>
                <p:nvSpPr>
                  <p:cNvPr id="112" name="Rectangle 111"/>
                  <p:cNvSpPr/>
                  <p:nvPr/>
                </p:nvSpPr>
                <p:spPr>
                  <a:xfrm>
                    <a:off x="1960232" y="838708"/>
                    <a:ext cx="554375" cy="23426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T. </a:t>
                    </a:r>
                    <a:r>
                      <a:rPr lang="en-US" sz="10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tangle 115"/>
                  <p:cNvSpPr/>
                  <p:nvPr/>
                </p:nvSpPr>
                <p:spPr>
                  <a:xfrm>
                    <a:off x="1143000" y="1117432"/>
                    <a:ext cx="554375" cy="2099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Noise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1163263" y="2007503"/>
                    <a:ext cx="554375" cy="2165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Crush</a:t>
                    </a:r>
                  </a:p>
                </p:txBody>
              </p:sp>
              <p:sp>
                <p:nvSpPr>
                  <p:cNvPr id="131" name="Rectangle 130"/>
                  <p:cNvSpPr/>
                  <p:nvPr/>
                </p:nvSpPr>
                <p:spPr>
                  <a:xfrm>
                    <a:off x="1980495" y="2007503"/>
                    <a:ext cx="554375" cy="23426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Filter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3" name="Line Callout 1 (Accent Bar) 132"/>
                  <p:cNvSpPr/>
                  <p:nvPr/>
                </p:nvSpPr>
                <p:spPr>
                  <a:xfrm>
                    <a:off x="3237976" y="2312888"/>
                    <a:ext cx="1257823" cy="361714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115258"/>
                      <a:gd name="adj4" fmla="val -90246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Dry/Wet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+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JogFX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78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" y="111145"/>
            <a:ext cx="8528957" cy="5605581"/>
            <a:chOff x="152400" y="111145"/>
            <a:chExt cx="8528957" cy="5605581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277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</a:t>
              </a:r>
              <a:r>
                <a:rPr lang="en-US" sz="2400" i="1" u="sng" dirty="0"/>
                <a:t>mode </a:t>
              </a:r>
              <a:r>
                <a:rPr lang="en-US" sz="2400" i="1" u="sng" dirty="0" smtClean="0"/>
                <a:t>#4: </a:t>
              </a:r>
              <a:r>
                <a:rPr lang="en-US" sz="2400" i="1" u="sng" dirty="0" err="1" smtClean="0"/>
                <a:t>JogFX</a:t>
              </a:r>
              <a:endParaRPr lang="en-US" sz="2400" i="1" u="sng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84150" y="762000"/>
              <a:ext cx="8497207" cy="4954726"/>
              <a:chOff x="184150" y="762000"/>
              <a:chExt cx="8497207" cy="4954726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35397" y="762000"/>
                <a:ext cx="8245960" cy="3111314"/>
                <a:chOff x="435397" y="762000"/>
                <a:chExt cx="8245960" cy="3111314"/>
              </a:xfrm>
            </p:grpSpPr>
            <p:grpSp>
              <p:nvGrpSpPr>
                <p:cNvPr id="1026" name="Group 1025"/>
                <p:cNvGrpSpPr/>
                <p:nvPr/>
              </p:nvGrpSpPr>
              <p:grpSpPr>
                <a:xfrm>
                  <a:off x="435397" y="1647821"/>
                  <a:ext cx="3679403" cy="1704979"/>
                  <a:chOff x="199224" y="1919408"/>
                  <a:chExt cx="3679403" cy="1704979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Beatmasher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Digital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filter </a:t>
                    </a:r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Beatmasher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/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Filter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Reverb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EventHorizon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(none)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Beatmasher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/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Reverb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Flanger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</a:t>
                    </a:r>
                    <a:br>
                      <a:rPr lang="en-US" sz="1200" dirty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(None)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Beatmasher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/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Peak filter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FormatFilter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Peak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filter </a:t>
                    </a:r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Flightest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24" name="Group 1023"/>
                <p:cNvGrpSpPr/>
                <p:nvPr/>
              </p:nvGrpSpPr>
              <p:grpSpPr>
                <a:xfrm>
                  <a:off x="3287062" y="1328614"/>
                  <a:ext cx="827737" cy="250230"/>
                  <a:chOff x="2080481" y="1600201"/>
                  <a:chExt cx="864333" cy="250230"/>
                </a:xfrm>
              </p:grpSpPr>
              <p:sp>
                <p:nvSpPr>
                  <p:cNvPr id="58" name="Rectangle 57"/>
                  <p:cNvSpPr/>
                  <p:nvPr/>
                </p:nvSpPr>
                <p:spPr>
                  <a:xfrm>
                    <a:off x="2141752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tangle 58"/>
                  <p:cNvSpPr/>
                  <p:nvPr/>
                </p:nvSpPr>
                <p:spPr>
                  <a:xfrm>
                    <a:off x="2080481" y="1600201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JOG FX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5715000" y="762000"/>
                  <a:ext cx="2966357" cy="3111314"/>
                  <a:chOff x="5562599" y="838200"/>
                  <a:chExt cx="2966357" cy="3111314"/>
                </a:xfrm>
              </p:grpSpPr>
              <p:pic>
                <p:nvPicPr>
                  <p:cNvPr id="62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386" b="27013"/>
                  <a:stretch/>
                </p:blipFill>
                <p:spPr bwMode="auto">
                  <a:xfrm>
                    <a:off x="5562599" y="1194709"/>
                    <a:ext cx="2966357" cy="27548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Line Callout 1 (Accent Bar) 62"/>
                  <p:cNvSpPr/>
                  <p:nvPr/>
                </p:nvSpPr>
                <p:spPr>
                  <a:xfrm>
                    <a:off x="5836920" y="838200"/>
                    <a:ext cx="520542" cy="185626"/>
                  </a:xfrm>
                  <a:prstGeom prst="accentCallout1">
                    <a:avLst>
                      <a:gd name="adj1" fmla="val 54662"/>
                      <a:gd name="adj2" fmla="val 117505"/>
                      <a:gd name="adj3" fmla="val 478317"/>
                      <a:gd name="adj4" fmla="val 219826"/>
                    </a:avLst>
                  </a:prstGeom>
                  <a:noFill/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Jog FX</a:t>
                    </a:r>
                  </a:p>
                </p:txBody>
              </p:sp>
            </p:grpSp>
          </p:grpSp>
          <p:sp>
            <p:nvSpPr>
              <p:cNvPr id="70" name="TextBox 69"/>
              <p:cNvSpPr txBox="1"/>
              <p:nvPr/>
            </p:nvSpPr>
            <p:spPr>
              <a:xfrm>
                <a:off x="184150" y="3962400"/>
                <a:ext cx="4830233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Enter </a:t>
                </a:r>
                <a:r>
                  <a:rPr lang="en-US" dirty="0" err="1" smtClean="0"/>
                  <a:t>jogFX</a:t>
                </a:r>
                <a:r>
                  <a:rPr lang="en-US" dirty="0" smtClean="0"/>
                  <a:t> mode on mode4 (jog will blink)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Touch jog to apply FX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Turn jog to change FX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Release jog to stop FX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Sampler volume to Dry/Wet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Call “</a:t>
                </a:r>
                <a:r>
                  <a:rPr lang="en-US" dirty="0" err="1" smtClean="0"/>
                  <a:t>hotcues</a:t>
                </a:r>
                <a:r>
                  <a:rPr lang="en-US" dirty="0" smtClean="0"/>
                  <a:t>” to cancel </a:t>
                </a:r>
                <a:r>
                  <a:rPr lang="en-US" dirty="0" err="1" smtClean="0"/>
                  <a:t>jogFX</a:t>
                </a:r>
                <a:r>
                  <a:rPr lang="en-US" dirty="0" smtClean="0"/>
                  <a:t> (=scratch mode)</a:t>
                </a:r>
                <a:endParaRPr lang="en-US" dirty="0"/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3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6800" y="6412189"/>
            <a:ext cx="420786" cy="44581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" y="111145"/>
            <a:ext cx="6629401" cy="3967400"/>
            <a:chOff x="152400" y="111145"/>
            <a:chExt cx="6629401" cy="3967400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126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DDJ-SX2/SZ: Pad modes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02639" y="1066800"/>
              <a:ext cx="6579162" cy="3011745"/>
              <a:chOff x="202639" y="1066800"/>
              <a:chExt cx="6579162" cy="301174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470551" y="1066800"/>
                <a:ext cx="1289660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HOT CUE</a:t>
                </a:r>
              </a:p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(Cancel </a:t>
                </a:r>
                <a:r>
                  <a:rPr lang="en-US" sz="1600" b="1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600" b="1" dirty="0" smtClean="0">
                    <a:solidFill>
                      <a:schemeClr val="tx1"/>
                    </a:solidFill>
                  </a:rPr>
                  <a:t>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119093" y="1066800"/>
                <a:ext cx="1355844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PAD FX</a:t>
                </a:r>
              </a:p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(twice = cycle)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611677" y="1066800"/>
                <a:ext cx="1455412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MACRO FX</a:t>
                </a:r>
                <a:br>
                  <a:rPr lang="en-US" sz="1600" b="1" dirty="0" smtClean="0">
                    <a:solidFill>
                      <a:schemeClr val="tx1"/>
                    </a:solidFill>
                  </a:rPr>
                </a:br>
                <a:r>
                  <a:rPr lang="en-US" sz="1600" b="1" dirty="0" smtClean="0">
                    <a:solidFill>
                      <a:schemeClr val="tx1"/>
                    </a:solidFill>
                  </a:rPr>
                  <a:t>(twice =cycle)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196772" y="1066800"/>
                <a:ext cx="1455412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JOG FX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70551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KEYBOARD 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119093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BEATJUMP /</a:t>
                </a:r>
                <a:br>
                  <a:rPr lang="en-US" sz="1600" b="1" dirty="0" smtClean="0">
                    <a:solidFill>
                      <a:schemeClr val="tx1"/>
                    </a:solidFill>
                  </a:rPr>
                </a:br>
                <a:r>
                  <a:rPr lang="en-US" sz="1600" b="1" dirty="0" smtClean="0">
                    <a:solidFill>
                      <a:schemeClr val="tx1"/>
                    </a:solidFill>
                  </a:rPr>
                  <a:t>LOOPS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711246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SLICER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230156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REMIX DECKS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73" t="71370" r="21393" b="21669"/>
              <a:stretch/>
            </p:blipFill>
            <p:spPr bwMode="auto">
              <a:xfrm>
                <a:off x="202639" y="1882891"/>
                <a:ext cx="6579162" cy="1393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83798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" y="111145"/>
            <a:ext cx="7981703" cy="6253421"/>
            <a:chOff x="152400" y="111145"/>
            <a:chExt cx="7981703" cy="6253421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2971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#5: Tone Play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59197" y="1099394"/>
              <a:ext cx="7774906" cy="2096952"/>
              <a:chOff x="359197" y="1099394"/>
              <a:chExt cx="7774906" cy="2096952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359197" y="1491367"/>
                <a:ext cx="3679403" cy="1704979"/>
                <a:chOff x="199224" y="1919408"/>
                <a:chExt cx="3679403" cy="1704979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199224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14322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+5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08048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+6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007945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+7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99224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= 0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14322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08048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+2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007945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/>
                      </a:solidFill>
                    </a:rPr>
                    <a:t>+3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65286" y="1139050"/>
                <a:ext cx="883325" cy="250230"/>
                <a:chOff x="365286" y="1139050"/>
                <a:chExt cx="883325" cy="25023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TONE PLAY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7" name="Rectangle 56"/>
              <p:cNvSpPr/>
              <p:nvPr/>
            </p:nvSpPr>
            <p:spPr>
              <a:xfrm>
                <a:off x="4454700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398697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= 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335957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err="1" smtClean="0">
                    <a:solidFill>
                      <a:schemeClr val="tx1"/>
                    </a:solidFill>
                  </a:rPr>
                  <a:t>Inc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263421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Dec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54700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+8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398697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+9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335957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+10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263421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+</a:t>
                </a:r>
                <a:r>
                  <a:rPr lang="en-US" sz="1050" dirty="0" smtClean="0">
                    <a:solidFill>
                      <a:schemeClr val="tx1"/>
                    </a:solidFill>
                  </a:rPr>
                  <a:t>11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3395783" y="1099394"/>
                <a:ext cx="648679" cy="267015"/>
                <a:chOff x="7428521" y="3847785"/>
                <a:chExt cx="857982" cy="212907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7428521" y="3847786"/>
                  <a:ext cx="857982" cy="187707"/>
                  <a:chOff x="3020645" y="1600200"/>
                  <a:chExt cx="857982" cy="187707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79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24" t="73780" r="30848" b="23409"/>
                <a:stretch/>
              </p:blipFill>
              <p:spPr bwMode="auto">
                <a:xfrm>
                  <a:off x="7428521" y="3847785"/>
                  <a:ext cx="422641" cy="2129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7485424" y="1112775"/>
                <a:ext cx="648679" cy="237833"/>
                <a:chOff x="7485424" y="1112775"/>
                <a:chExt cx="648679" cy="237833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7485424" y="1112775"/>
                  <a:ext cx="648679" cy="235411"/>
                  <a:chOff x="3020645" y="1600200"/>
                  <a:chExt cx="857982" cy="187707"/>
                </a:xfrm>
              </p:grpSpPr>
              <p:sp>
                <p:nvSpPr>
                  <p:cNvPr id="85" name="Rectangle 84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84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13" t="73780" r="25178" b="23409"/>
                <a:stretch/>
              </p:blipFill>
              <p:spPr bwMode="auto">
                <a:xfrm>
                  <a:off x="7824143" y="1112776"/>
                  <a:ext cx="309960" cy="237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7" name="Group 86"/>
              <p:cNvGrpSpPr/>
              <p:nvPr/>
            </p:nvGrpSpPr>
            <p:grpSpPr>
              <a:xfrm>
                <a:off x="4442057" y="1139050"/>
                <a:ext cx="883325" cy="250230"/>
                <a:chOff x="365286" y="1139050"/>
                <a:chExt cx="883325" cy="250230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TONE PLAY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" name="Group 3"/>
            <p:cNvGrpSpPr/>
            <p:nvPr/>
          </p:nvGrpSpPr>
          <p:grpSpPr>
            <a:xfrm>
              <a:off x="152400" y="3741747"/>
              <a:ext cx="7583356" cy="2622819"/>
              <a:chOff x="152400" y="3741747"/>
              <a:chExt cx="7583356" cy="2622819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52400" y="3741747"/>
                <a:ext cx="4121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 shift to choose between  </a:t>
                </a:r>
                <a:r>
                  <a:rPr lang="en-US" u="sng" dirty="0" smtClean="0"/>
                  <a:t>3x modes</a:t>
                </a:r>
                <a:r>
                  <a:rPr lang="en-US" dirty="0" smtClean="0"/>
                  <a:t>:</a:t>
                </a:r>
                <a:endParaRPr lang="en-US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5457664" y="4659587"/>
                <a:ext cx="2278092" cy="1495836"/>
                <a:chOff x="5462644" y="4966161"/>
                <a:chExt cx="2278092" cy="1495836"/>
              </a:xfrm>
            </p:grpSpPr>
            <p:pic>
              <p:nvPicPr>
                <p:cNvPr id="44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450" t="83205" r="14974" b="7102"/>
                <a:stretch/>
              </p:blipFill>
              <p:spPr bwMode="auto">
                <a:xfrm>
                  <a:off x="6927462" y="4966161"/>
                  <a:ext cx="813274" cy="14958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" name="Line Callout 1 (Accent Bar) 44"/>
                <p:cNvSpPr/>
                <p:nvPr/>
              </p:nvSpPr>
              <p:spPr>
                <a:xfrm>
                  <a:off x="5462644" y="5054289"/>
                  <a:ext cx="1196752" cy="343647"/>
                </a:xfrm>
                <a:prstGeom prst="accentCallout1">
                  <a:avLst>
                    <a:gd name="adj1" fmla="val 43216"/>
                    <a:gd name="adj2" fmla="val 103100"/>
                    <a:gd name="adj3" fmla="val 56689"/>
                    <a:gd name="adj4" fmla="val 14193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N/A</a:t>
                  </a:r>
                </a:p>
              </p:txBody>
            </p:sp>
            <p:sp>
              <p:nvSpPr>
                <p:cNvPr id="46" name="Line Callout 1 (Accent Bar) 45"/>
                <p:cNvSpPr/>
                <p:nvPr/>
              </p:nvSpPr>
              <p:spPr>
                <a:xfrm>
                  <a:off x="5585983" y="6013695"/>
                  <a:ext cx="1078680" cy="283457"/>
                </a:xfrm>
                <a:prstGeom prst="accentCallout1">
                  <a:avLst>
                    <a:gd name="adj1" fmla="val 43216"/>
                    <a:gd name="adj2" fmla="val 103100"/>
                    <a:gd name="adj3" fmla="val 33881"/>
                    <a:gd name="adj4" fmla="val 136999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Key reset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370169" y="4659587"/>
                <a:ext cx="3679403" cy="1704979"/>
                <a:chOff x="199224" y="1919408"/>
                <a:chExt cx="3679403" cy="1704979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199224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14322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08048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007945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99224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Cue And Play mode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14322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Cue mode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08048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Play mode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007945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376258" y="4307270"/>
                <a:ext cx="883325" cy="250230"/>
                <a:chOff x="365286" y="1139050"/>
                <a:chExt cx="883325" cy="25023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TONE PLAY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3406755" y="4267614"/>
                <a:ext cx="648679" cy="267015"/>
                <a:chOff x="7428521" y="3847785"/>
                <a:chExt cx="857982" cy="212907"/>
              </a:xfrm>
            </p:grpSpPr>
            <p:grpSp>
              <p:nvGrpSpPr>
                <p:cNvPr id="103" name="Group 102"/>
                <p:cNvGrpSpPr/>
                <p:nvPr/>
              </p:nvGrpSpPr>
              <p:grpSpPr>
                <a:xfrm>
                  <a:off x="7428521" y="3847786"/>
                  <a:ext cx="857982" cy="187707"/>
                  <a:chOff x="3020645" y="1600200"/>
                  <a:chExt cx="857982" cy="187707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104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24" t="73780" r="30848" b="23409"/>
                <a:stretch/>
              </p:blipFill>
              <p:spPr bwMode="auto">
                <a:xfrm>
                  <a:off x="7428521" y="3847785"/>
                  <a:ext cx="422641" cy="2129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63000" y="6492875"/>
            <a:ext cx="344586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66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400" y="111145"/>
            <a:ext cx="7981703" cy="4268986"/>
            <a:chOff x="152400" y="111145"/>
            <a:chExt cx="7981703" cy="4268986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4775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DDJs mode #6: </a:t>
              </a:r>
              <a:r>
                <a:rPr lang="en-US" sz="2400" i="1" u="sng" dirty="0" err="1" smtClean="0"/>
                <a:t>BeatJumps</a:t>
              </a:r>
              <a:r>
                <a:rPr lang="en-US" sz="2400" i="1" u="sng" dirty="0" smtClean="0"/>
                <a:t> and Loops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33252" y="1099394"/>
              <a:ext cx="7800851" cy="3280737"/>
              <a:chOff x="333252" y="1099394"/>
              <a:chExt cx="7800851" cy="328073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59197" y="1491367"/>
                <a:ext cx="3679403" cy="1704979"/>
                <a:chOff x="199224" y="1919408"/>
                <a:chExt cx="3679403" cy="1704979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199224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Jump -1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14322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+1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208048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-4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007945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+4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199224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-8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14322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+8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208048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-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16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007945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100" dirty="0" smtClean="0">
                      <a:solidFill>
                        <a:schemeClr val="tx1"/>
                      </a:solidFill>
                    </a:rPr>
                    <a:t>+16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1296872" y="1170312"/>
                <a:ext cx="883325" cy="250230"/>
                <a:chOff x="365286" y="1139050"/>
                <a:chExt cx="883325" cy="25023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BEATJUMP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4454700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Loop 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398697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335957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263421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1/2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54700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Loop 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98697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8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335957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16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263421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050" dirty="0" smtClean="0">
                    <a:solidFill>
                      <a:schemeClr val="tx1"/>
                    </a:solidFill>
                  </a:rPr>
                  <a:t>32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3395783" y="1099394"/>
                <a:ext cx="648679" cy="267015"/>
                <a:chOff x="7428521" y="3847785"/>
                <a:chExt cx="857982" cy="212907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7428521" y="3847786"/>
                  <a:ext cx="857982" cy="187707"/>
                  <a:chOff x="3020645" y="1600200"/>
                  <a:chExt cx="857982" cy="187707"/>
                </a:xfrm>
              </p:grpSpPr>
              <p:sp>
                <p:nvSpPr>
                  <p:cNvPr id="52" name="Rectangle 51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Rectangle 52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51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24" t="73780" r="30848" b="23409"/>
                <a:stretch/>
              </p:blipFill>
              <p:spPr bwMode="auto">
                <a:xfrm>
                  <a:off x="7428521" y="3847785"/>
                  <a:ext cx="422641" cy="2129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0" name="Group 39"/>
              <p:cNvGrpSpPr/>
              <p:nvPr/>
            </p:nvGrpSpPr>
            <p:grpSpPr>
              <a:xfrm>
                <a:off x="7485424" y="1112775"/>
                <a:ext cx="648679" cy="237833"/>
                <a:chOff x="7485424" y="1112775"/>
                <a:chExt cx="648679" cy="237833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7485424" y="1112775"/>
                  <a:ext cx="648679" cy="235411"/>
                  <a:chOff x="3020645" y="1600200"/>
                  <a:chExt cx="857982" cy="187707"/>
                </a:xfrm>
              </p:grpSpPr>
              <p:sp>
                <p:nvSpPr>
                  <p:cNvPr id="48" name="Rectangle 47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46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13" t="73780" r="25178" b="23409"/>
                <a:stretch/>
              </p:blipFill>
              <p:spPr bwMode="auto">
                <a:xfrm>
                  <a:off x="7824143" y="1112776"/>
                  <a:ext cx="309960" cy="237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1" name="Group 40"/>
              <p:cNvGrpSpPr/>
              <p:nvPr/>
            </p:nvGrpSpPr>
            <p:grpSpPr>
              <a:xfrm>
                <a:off x="5382437" y="1139050"/>
                <a:ext cx="883325" cy="250230"/>
                <a:chOff x="365286" y="1139050"/>
                <a:chExt cx="883325" cy="25023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LOOP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333252" y="3733800"/>
                <a:ext cx="41976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“&lt;“ arrow to select </a:t>
                </a:r>
                <a:r>
                  <a:rPr lang="en-US" dirty="0" err="1" smtClean="0"/>
                  <a:t>beatjump</a:t>
                </a:r>
                <a:r>
                  <a:rPr lang="en-US" dirty="0" smtClean="0"/>
                  <a:t>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“&gt;” arrow to select loop mode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59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400" y="111145"/>
            <a:ext cx="4121525" cy="6253421"/>
            <a:chOff x="152400" y="111145"/>
            <a:chExt cx="4121525" cy="6253421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2501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mode #7: Slicer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52400" y="1099394"/>
              <a:ext cx="4121525" cy="5265172"/>
              <a:chOff x="152400" y="1099394"/>
              <a:chExt cx="4121525" cy="5265172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52400" y="3741747"/>
                <a:ext cx="4121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 shift to choose between  </a:t>
                </a:r>
                <a:r>
                  <a:rPr lang="en-US" u="sng" dirty="0" smtClean="0"/>
                  <a:t>3x modes</a:t>
                </a:r>
                <a:r>
                  <a:rPr lang="en-US" dirty="0" smtClean="0"/>
                  <a:t>:</a:t>
                </a:r>
                <a:endParaRPr lang="en-US" dirty="0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359197" y="1491367"/>
                <a:ext cx="3679403" cy="1704979"/>
                <a:chOff x="199224" y="1919408"/>
                <a:chExt cx="3679403" cy="1704979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199224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Slicer #1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14322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#2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08048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#3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007945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99224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1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sz="1100" dirty="0">
                      <a:solidFill>
                        <a:schemeClr val="tx1"/>
                      </a:solidFill>
                    </a:rPr>
                    <a:t>5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14322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#6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08048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#7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007945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1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sz="1100" dirty="0">
                      <a:solidFill>
                        <a:schemeClr val="tx1"/>
                      </a:solidFill>
                    </a:rPr>
                    <a:t>8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2238783" y="1107786"/>
                <a:ext cx="883325" cy="250230"/>
                <a:chOff x="365286" y="1139050"/>
                <a:chExt cx="883325" cy="25023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SLICER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3395783" y="1099394"/>
                <a:ext cx="648679" cy="267015"/>
                <a:chOff x="7428521" y="3847785"/>
                <a:chExt cx="857982" cy="212907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7428521" y="3847786"/>
                  <a:ext cx="857982" cy="187707"/>
                  <a:chOff x="3020645" y="1600200"/>
                  <a:chExt cx="857982" cy="187707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79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24" t="73780" r="30848" b="23409"/>
                <a:stretch/>
              </p:blipFill>
              <p:spPr bwMode="auto">
                <a:xfrm>
                  <a:off x="7428521" y="3847785"/>
                  <a:ext cx="422641" cy="2129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0" name="Group 89"/>
              <p:cNvGrpSpPr/>
              <p:nvPr/>
            </p:nvGrpSpPr>
            <p:grpSpPr>
              <a:xfrm>
                <a:off x="370169" y="4659587"/>
                <a:ext cx="3679403" cy="1704979"/>
                <a:chOff x="199224" y="1919408"/>
                <a:chExt cx="3679403" cy="1704979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199224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8 slices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whole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14322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16 slices 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odd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08048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16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slices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even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007945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99224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14322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08048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007945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2251426" y="4284399"/>
                <a:ext cx="883325" cy="250230"/>
                <a:chOff x="365286" y="1139050"/>
                <a:chExt cx="883325" cy="250230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SLICER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3395783" y="4289975"/>
                <a:ext cx="648679" cy="237833"/>
                <a:chOff x="7485424" y="1112775"/>
                <a:chExt cx="648679" cy="237833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7485424" y="1112775"/>
                  <a:ext cx="648679" cy="235411"/>
                  <a:chOff x="3020645" y="1600200"/>
                  <a:chExt cx="857982" cy="187707"/>
                </a:xfrm>
              </p:grpSpPr>
              <p:sp>
                <p:nvSpPr>
                  <p:cNvPr id="65" name="Rectangle 64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64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13" t="73780" r="25178" b="23409"/>
                <a:stretch/>
              </p:blipFill>
              <p:spPr bwMode="auto">
                <a:xfrm>
                  <a:off x="7824143" y="1112776"/>
                  <a:ext cx="309960" cy="237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97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" y="111145"/>
            <a:ext cx="4832169" cy="6253421"/>
            <a:chOff x="152400" y="111145"/>
            <a:chExt cx="4832169" cy="6253421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588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mode #8: Sampler</a:t>
              </a:r>
              <a:endParaRPr lang="en-US" sz="2400" i="1" u="sng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52400" y="1107787"/>
              <a:ext cx="4832169" cy="5256779"/>
              <a:chOff x="152400" y="1107787"/>
              <a:chExt cx="4832169" cy="5256779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52400" y="3741747"/>
                <a:ext cx="4121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 shift to mute </a:t>
                </a:r>
                <a:r>
                  <a:rPr lang="en-US" smtClean="0"/>
                  <a:t>/ Toggle </a:t>
                </a:r>
                <a:r>
                  <a:rPr lang="en-US" dirty="0" smtClean="0"/>
                  <a:t>1-shot</a:t>
                </a:r>
                <a:endParaRPr lang="en-US" dirty="0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178890" y="1116179"/>
                <a:ext cx="883325" cy="250230"/>
                <a:chOff x="365286" y="1139050"/>
                <a:chExt cx="883325" cy="25023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SAMPLER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4335890" y="1107787"/>
                <a:ext cx="648679" cy="267015"/>
                <a:chOff x="7428521" y="3847785"/>
                <a:chExt cx="857982" cy="212907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7428521" y="3847786"/>
                  <a:ext cx="857982" cy="187707"/>
                  <a:chOff x="3020645" y="1600200"/>
                  <a:chExt cx="857982" cy="187707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79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24" t="73780" r="30848" b="23409"/>
                <a:stretch/>
              </p:blipFill>
              <p:spPr bwMode="auto">
                <a:xfrm>
                  <a:off x="7428521" y="3847785"/>
                  <a:ext cx="422641" cy="2129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" name="Group 2"/>
              <p:cNvGrpSpPr/>
              <p:nvPr/>
            </p:nvGrpSpPr>
            <p:grpSpPr>
              <a:xfrm>
                <a:off x="370169" y="4659587"/>
                <a:ext cx="3679403" cy="1704979"/>
                <a:chOff x="370169" y="4659587"/>
                <a:chExt cx="3679403" cy="1704979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370169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Mute #1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314166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Mute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#2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251426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Mute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#3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178890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Mute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70169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Loop  / 1-shot #1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314166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Loop  / 1-shot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#2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251426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Loop  / 1-shot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#3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178890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Loop  / 1-shot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#4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4320288" y="4302373"/>
                <a:ext cx="648679" cy="237833"/>
                <a:chOff x="7485424" y="1112775"/>
                <a:chExt cx="648679" cy="237833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7485424" y="1112775"/>
                  <a:ext cx="648679" cy="235411"/>
                  <a:chOff x="3020645" y="1600200"/>
                  <a:chExt cx="857982" cy="187707"/>
                </a:xfrm>
              </p:grpSpPr>
              <p:sp>
                <p:nvSpPr>
                  <p:cNvPr id="65" name="Rectangle 64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64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13" t="73780" r="25178" b="23409"/>
                <a:stretch/>
              </p:blipFill>
              <p:spPr bwMode="auto">
                <a:xfrm>
                  <a:off x="7824143" y="1112776"/>
                  <a:ext cx="309960" cy="237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Group 37"/>
              <p:cNvGrpSpPr/>
              <p:nvPr/>
            </p:nvGrpSpPr>
            <p:grpSpPr>
              <a:xfrm>
                <a:off x="3178890" y="4289976"/>
                <a:ext cx="883325" cy="250230"/>
                <a:chOff x="365286" y="1139050"/>
                <a:chExt cx="883325" cy="25023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SAMPLER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411724" y="1524000"/>
                <a:ext cx="3679403" cy="1704979"/>
                <a:chOff x="370169" y="4659587"/>
                <a:chExt cx="3679403" cy="1704979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370169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Cell #1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314166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#2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2251426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#3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178890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0169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1314166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#6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2251426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#7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178890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#8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5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839200" y="6492875"/>
            <a:ext cx="268386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52400" y="111145"/>
            <a:ext cx="9072337" cy="6602207"/>
            <a:chOff x="152400" y="111145"/>
            <a:chExt cx="9072337" cy="6602207"/>
          </a:xfrm>
        </p:grpSpPr>
        <p:sp>
          <p:nvSpPr>
            <p:cNvPr id="33" name="TextBox 32"/>
            <p:cNvSpPr txBox="1"/>
            <p:nvPr/>
          </p:nvSpPr>
          <p:spPr>
            <a:xfrm>
              <a:off x="152400" y="111145"/>
              <a:ext cx="2955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DDJ-1000: Jog Screens</a:t>
              </a:r>
              <a:endParaRPr lang="en-US" sz="2400" i="1" u="sng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498563" y="609600"/>
              <a:ext cx="8726174" cy="6103752"/>
              <a:chOff x="498563" y="609600"/>
              <a:chExt cx="8726174" cy="6103752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498563" y="609600"/>
                <a:ext cx="8610600" cy="3326670"/>
                <a:chOff x="-438610" y="1244981"/>
                <a:chExt cx="10615532" cy="4208038"/>
              </a:xfrm>
            </p:grpSpPr>
            <p:pic>
              <p:nvPicPr>
                <p:cNvPr id="1026" name="Picture 2" descr="C:\Users\Pedro\Desktop\Z_DRIVE_Pedro\2 Music - Controllers\0_MAPS_Traktor\DDJ Pioneer\v6.5.0 - DDJ-1000 - TP3_TP2 BOME\Support files\Source files\Base pics\DDJ-1000 v6.5.0 BOME - jog screens - 2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80407" y="1244981"/>
                  <a:ext cx="4414276" cy="42080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Line Callout 1 (Accent Bar) 15"/>
                <p:cNvSpPr/>
                <p:nvPr/>
              </p:nvSpPr>
              <p:spPr>
                <a:xfrm>
                  <a:off x="-14328" y="2209800"/>
                  <a:ext cx="2020671" cy="250101"/>
                </a:xfrm>
                <a:prstGeom prst="accentCallout1">
                  <a:avLst>
                    <a:gd name="adj1" fmla="val 43216"/>
                    <a:gd name="adj2" fmla="val 103100"/>
                    <a:gd name="adj3" fmla="val 227201"/>
                    <a:gd name="adj4" fmla="val 157599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400" dirty="0" smtClean="0">
                      <a:solidFill>
                        <a:schemeClr val="tx1"/>
                      </a:solidFill>
                    </a:rPr>
                    <a:t>Phase error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Line Callout 1 (Accent Bar) 18"/>
                <p:cNvSpPr/>
                <p:nvPr/>
              </p:nvSpPr>
              <p:spPr>
                <a:xfrm>
                  <a:off x="-438610" y="3304794"/>
                  <a:ext cx="2444952" cy="609599"/>
                </a:xfrm>
                <a:prstGeom prst="accentCallout1">
                  <a:avLst>
                    <a:gd name="adj1" fmla="val 41417"/>
                    <a:gd name="adj2" fmla="val 106334"/>
                    <a:gd name="adj3" fmla="val 103542"/>
                    <a:gd name="adj4" fmla="val 196011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400" dirty="0" smtClean="0">
                      <a:solidFill>
                        <a:schemeClr val="tx1"/>
                      </a:solidFill>
                    </a:rPr>
                    <a:t>Time Elapsed / Remain  </a:t>
                  </a:r>
                  <a:br>
                    <a:rPr lang="en-US" sz="1400" dirty="0" smtClean="0">
                      <a:solidFill>
                        <a:schemeClr val="tx1"/>
                      </a:solidFill>
                    </a:rPr>
                  </a:br>
                  <a:r>
                    <a:rPr lang="en-US" sz="1400" dirty="0" smtClean="0">
                      <a:solidFill>
                        <a:schemeClr val="tx1"/>
                      </a:solidFill>
                    </a:rPr>
                    <a:t>Loop / </a:t>
                  </a:r>
                  <a:r>
                    <a:rPr lang="en-US" sz="1400" dirty="0" err="1" smtClean="0">
                      <a:solidFill>
                        <a:schemeClr val="tx1"/>
                      </a:solidFill>
                    </a:rPr>
                    <a:t>BeatJump</a:t>
                  </a:r>
                  <a:r>
                    <a:rPr lang="en-US" sz="1400" dirty="0" smtClean="0">
                      <a:solidFill>
                        <a:schemeClr val="tx1"/>
                      </a:solidFill>
                    </a:rPr>
                    <a:t> Size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Line Callout 1 (Accent Bar) 21"/>
                <p:cNvSpPr/>
                <p:nvPr/>
              </p:nvSpPr>
              <p:spPr>
                <a:xfrm>
                  <a:off x="6869176" y="3120566"/>
                  <a:ext cx="1512824" cy="228434"/>
                </a:xfrm>
                <a:prstGeom prst="accentCallout1">
                  <a:avLst>
                    <a:gd name="adj1" fmla="val 45417"/>
                    <a:gd name="adj2" fmla="val -2669"/>
                    <a:gd name="adj3" fmla="val 35531"/>
                    <a:gd name="adj4" fmla="val -69476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400" dirty="0" smtClean="0">
                      <a:solidFill>
                        <a:schemeClr val="tx1"/>
                      </a:solidFill>
                    </a:rPr>
                    <a:t>Cue Needle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Line Callout 1 (Accent Bar) 22"/>
                <p:cNvSpPr/>
                <p:nvPr/>
              </p:nvSpPr>
              <p:spPr>
                <a:xfrm>
                  <a:off x="6869176" y="3609594"/>
                  <a:ext cx="1360424" cy="180594"/>
                </a:xfrm>
                <a:prstGeom prst="accentCallout1">
                  <a:avLst>
                    <a:gd name="adj1" fmla="val 45417"/>
                    <a:gd name="adj2" fmla="val -2669"/>
                    <a:gd name="adj3" fmla="val 50517"/>
                    <a:gd name="adj4" fmla="val -9688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400" dirty="0" smtClean="0">
                      <a:solidFill>
                        <a:schemeClr val="tx1"/>
                      </a:solidFill>
                    </a:rPr>
                    <a:t>Play Needle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Line Callout 1 (Accent Bar) 25"/>
                <p:cNvSpPr/>
                <p:nvPr/>
              </p:nvSpPr>
              <p:spPr>
                <a:xfrm>
                  <a:off x="6869176" y="4247388"/>
                  <a:ext cx="1131824" cy="198120"/>
                </a:xfrm>
                <a:prstGeom prst="accentCallout1">
                  <a:avLst>
                    <a:gd name="adj1" fmla="val 45417"/>
                    <a:gd name="adj2" fmla="val -2669"/>
                    <a:gd name="adj3" fmla="val 39867"/>
                    <a:gd name="adj4" fmla="val -10587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400" dirty="0" smtClean="0">
                      <a:solidFill>
                        <a:schemeClr val="tx1"/>
                      </a:solidFill>
                    </a:rPr>
                    <a:t>Master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Line Callout 1 (Accent Bar) 35"/>
                <p:cNvSpPr/>
                <p:nvPr/>
              </p:nvSpPr>
              <p:spPr>
                <a:xfrm>
                  <a:off x="6869176" y="1428423"/>
                  <a:ext cx="2274375" cy="246073"/>
                </a:xfrm>
                <a:prstGeom prst="accentCallout1">
                  <a:avLst>
                    <a:gd name="adj1" fmla="val 45417"/>
                    <a:gd name="adj2" fmla="val -2669"/>
                    <a:gd name="adj3" fmla="val 461639"/>
                    <a:gd name="adj4" fmla="val -107183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400" dirty="0" smtClean="0">
                      <a:solidFill>
                        <a:schemeClr val="tx1"/>
                      </a:solidFill>
                    </a:rPr>
                    <a:t>Current BPM / Base BPM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Line Callout 1 (Accent Bar) 23"/>
                <p:cNvSpPr/>
                <p:nvPr/>
              </p:nvSpPr>
              <p:spPr>
                <a:xfrm>
                  <a:off x="6869175" y="1787486"/>
                  <a:ext cx="3307747" cy="422314"/>
                </a:xfrm>
                <a:prstGeom prst="accentCallout1">
                  <a:avLst>
                    <a:gd name="adj1" fmla="val 51385"/>
                    <a:gd name="adj2" fmla="val -3582"/>
                    <a:gd name="adj3" fmla="val 230914"/>
                    <a:gd name="adj4" fmla="val -40589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400" dirty="0" smtClean="0">
                      <a:solidFill>
                        <a:schemeClr val="tx1"/>
                      </a:solidFill>
                    </a:rPr>
                    <a:t>Current Tempo / Tempo range / </a:t>
                  </a:r>
                </a:p>
                <a:p>
                  <a:r>
                    <a:rPr lang="en-US" sz="1400" dirty="0" smtClean="0">
                      <a:solidFill>
                        <a:schemeClr val="tx1"/>
                      </a:solidFill>
                    </a:rPr>
                    <a:t>Soft takeover (blinks)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Line Callout 1 (Accent Bar) 30"/>
                <p:cNvSpPr/>
                <p:nvPr/>
              </p:nvSpPr>
              <p:spPr>
                <a:xfrm>
                  <a:off x="335536" y="4346448"/>
                  <a:ext cx="1670807" cy="304800"/>
                </a:xfrm>
                <a:prstGeom prst="accentCallout1">
                  <a:avLst>
                    <a:gd name="adj1" fmla="val 41417"/>
                    <a:gd name="adj2" fmla="val 106334"/>
                    <a:gd name="adj3" fmla="val 6667"/>
                    <a:gd name="adj4" fmla="val 187019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400" dirty="0" smtClean="0">
                      <a:solidFill>
                        <a:schemeClr val="tx1"/>
                      </a:solidFill>
                    </a:rPr>
                    <a:t>Sync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498563" y="4163671"/>
                <a:ext cx="8726174" cy="2549681"/>
                <a:chOff x="498563" y="4163671"/>
                <a:chExt cx="8726174" cy="2549681"/>
              </a:xfrm>
            </p:grpSpPr>
            <p:grpSp>
              <p:nvGrpSpPr>
                <p:cNvPr id="11" name="Group 10"/>
                <p:cNvGrpSpPr/>
                <p:nvPr/>
              </p:nvGrpSpPr>
              <p:grpSpPr>
                <a:xfrm>
                  <a:off x="4966315" y="5961347"/>
                  <a:ext cx="3865037" cy="752005"/>
                  <a:chOff x="4912778" y="4705475"/>
                  <a:chExt cx="3865037" cy="752005"/>
                </a:xfrm>
              </p:grpSpPr>
              <p:pic>
                <p:nvPicPr>
                  <p:cNvPr id="17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71" t="54202" r="90862" b="40720"/>
                  <a:stretch/>
                </p:blipFill>
                <p:spPr bwMode="auto">
                  <a:xfrm>
                    <a:off x="4912778" y="4741957"/>
                    <a:ext cx="618703" cy="6482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5542367" y="4819868"/>
                    <a:ext cx="36420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/>
                      <a:t>+</a:t>
                    </a:r>
                  </a:p>
                </p:txBody>
              </p:sp>
              <p:pic>
                <p:nvPicPr>
                  <p:cNvPr id="20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6793" t="72701" r="13811" b="20768"/>
                  <a:stretch/>
                </p:blipFill>
                <p:spPr bwMode="auto">
                  <a:xfrm>
                    <a:off x="5963417" y="4705475"/>
                    <a:ext cx="752476" cy="7520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6801152" y="4906281"/>
                    <a:ext cx="19766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Set Tempo range</a:t>
                    </a:r>
                    <a:endParaRPr lang="en-US" dirty="0"/>
                  </a:p>
                </p:txBody>
              </p:sp>
            </p:grpSp>
            <p:grpSp>
              <p:nvGrpSpPr>
                <p:cNvPr id="5" name="Group 4"/>
                <p:cNvGrpSpPr/>
                <p:nvPr/>
              </p:nvGrpSpPr>
              <p:grpSpPr>
                <a:xfrm>
                  <a:off x="498563" y="5215271"/>
                  <a:ext cx="3804714" cy="752005"/>
                  <a:chOff x="1395366" y="6481997"/>
                  <a:chExt cx="3804714" cy="752005"/>
                </a:xfrm>
              </p:grpSpPr>
              <p:grpSp>
                <p:nvGrpSpPr>
                  <p:cNvPr id="41" name="Group 40"/>
                  <p:cNvGrpSpPr/>
                  <p:nvPr/>
                </p:nvGrpSpPr>
                <p:grpSpPr>
                  <a:xfrm>
                    <a:off x="1395366" y="6481997"/>
                    <a:ext cx="1767702" cy="752005"/>
                    <a:chOff x="1853593" y="4953000"/>
                    <a:chExt cx="1767702" cy="752005"/>
                  </a:xfrm>
                </p:grpSpPr>
                <p:pic>
                  <p:nvPicPr>
                    <p:cNvPr id="43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171" t="54202" r="90862" b="40720"/>
                    <a:stretch/>
                  </p:blipFill>
                  <p:spPr bwMode="auto">
                    <a:xfrm>
                      <a:off x="1853593" y="4985717"/>
                      <a:ext cx="618703" cy="64824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44" name="TextBox 43"/>
                    <p:cNvSpPr txBox="1"/>
                    <p:nvPr/>
                  </p:nvSpPr>
                  <p:spPr>
                    <a:xfrm>
                      <a:off x="2504617" y="5067393"/>
                      <a:ext cx="364202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800" b="1" dirty="0"/>
                        <a:t>+</a:t>
                      </a:r>
                    </a:p>
                  </p:txBody>
                </p:sp>
                <p:pic>
                  <p:nvPicPr>
                    <p:cNvPr id="45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1014" t="2594" r="29590" b="90875"/>
                    <a:stretch/>
                  </p:blipFill>
                  <p:spPr bwMode="auto">
                    <a:xfrm>
                      <a:off x="2868819" y="4953000"/>
                      <a:ext cx="752476" cy="75200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3294053" y="6660767"/>
                    <a:ext cx="19060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Screens Reset</a:t>
                    </a:r>
                    <a:endParaRPr lang="en-US" dirty="0"/>
                  </a:p>
                </p:txBody>
              </p:sp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1638040" y="4232922"/>
                  <a:ext cx="2741437" cy="923330"/>
                  <a:chOff x="2453072" y="6341879"/>
                  <a:chExt cx="2741437" cy="923330"/>
                </a:xfrm>
              </p:grpSpPr>
              <p:pic>
                <p:nvPicPr>
                  <p:cNvPr id="49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71" t="54202" r="90862" b="40720"/>
                  <a:stretch/>
                </p:blipFill>
                <p:spPr bwMode="auto">
                  <a:xfrm>
                    <a:off x="2453072" y="6514714"/>
                    <a:ext cx="618703" cy="6482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212282" y="6341879"/>
                    <a:ext cx="1982227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Preview base BPM, Tempo range and loop sizes</a:t>
                    </a:r>
                    <a:endParaRPr lang="en-US" dirty="0"/>
                  </a:p>
                </p:txBody>
              </p:sp>
            </p:grpSp>
            <p:grpSp>
              <p:nvGrpSpPr>
                <p:cNvPr id="6" name="Group 5"/>
                <p:cNvGrpSpPr/>
                <p:nvPr/>
              </p:nvGrpSpPr>
              <p:grpSpPr>
                <a:xfrm>
                  <a:off x="5806117" y="4163671"/>
                  <a:ext cx="3418620" cy="855997"/>
                  <a:chOff x="5820932" y="5019668"/>
                  <a:chExt cx="3418620" cy="855997"/>
                </a:xfrm>
              </p:grpSpPr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6858000" y="5350177"/>
                    <a:ext cx="238155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Toggle elapsed/remain</a:t>
                    </a:r>
                    <a:endParaRPr lang="en-US" dirty="0"/>
                  </a:p>
                </p:txBody>
              </p:sp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5820932" y="5019668"/>
                    <a:ext cx="1251478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 smtClean="0"/>
                      <a:t>(Double Tap)</a:t>
                    </a:r>
                    <a:endParaRPr lang="en-US" sz="1050" dirty="0"/>
                  </a:p>
                </p:txBody>
              </p:sp>
              <p:pic>
                <p:nvPicPr>
                  <p:cNvPr id="38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14" t="59283" r="85941" b="35639"/>
                  <a:stretch/>
                </p:blipFill>
                <p:spPr bwMode="auto">
                  <a:xfrm>
                    <a:off x="5963417" y="5227417"/>
                    <a:ext cx="945417" cy="6482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" name="Group 2"/>
                <p:cNvGrpSpPr/>
                <p:nvPr/>
              </p:nvGrpSpPr>
              <p:grpSpPr>
                <a:xfrm>
                  <a:off x="5806117" y="5024553"/>
                  <a:ext cx="2372084" cy="854403"/>
                  <a:chOff x="5781316" y="5842749"/>
                  <a:chExt cx="2372084" cy="854403"/>
                </a:xfrm>
              </p:grpSpPr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804837" y="6171664"/>
                    <a:ext cx="13485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Total time</a:t>
                    </a:r>
                    <a:endParaRPr lang="en-US" dirty="0"/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5781316" y="5842749"/>
                    <a:ext cx="1210685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 smtClean="0"/>
                      <a:t>(Long press)</a:t>
                    </a:r>
                    <a:endParaRPr lang="en-US" sz="1050" dirty="0"/>
                  </a:p>
                </p:txBody>
              </p:sp>
              <p:pic>
                <p:nvPicPr>
                  <p:cNvPr id="52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414" t="59283" r="85941" b="35639"/>
                  <a:stretch/>
                </p:blipFill>
                <p:spPr bwMode="auto">
                  <a:xfrm>
                    <a:off x="5910254" y="6048904"/>
                    <a:ext cx="945417" cy="6482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781285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63000" y="6492875"/>
            <a:ext cx="344586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-11641" y="111145"/>
            <a:ext cx="8876553" cy="6465679"/>
            <a:chOff x="-11641" y="111145"/>
            <a:chExt cx="8876553" cy="6465679"/>
          </a:xfrm>
        </p:grpSpPr>
        <p:sp>
          <p:nvSpPr>
            <p:cNvPr id="11" name="TextBox 10"/>
            <p:cNvSpPr txBox="1"/>
            <p:nvPr/>
          </p:nvSpPr>
          <p:spPr>
            <a:xfrm>
              <a:off x="152400" y="111145"/>
              <a:ext cx="41594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DDJ-1000: Jog Screens and LEDs</a:t>
              </a:r>
              <a:endParaRPr lang="en-US" sz="2400" i="1" u="sng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11641" y="455897"/>
              <a:ext cx="8876553" cy="6120927"/>
              <a:chOff x="-11641" y="455897"/>
              <a:chExt cx="8876553" cy="6120927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-11641" y="455897"/>
                <a:ext cx="8457565" cy="6120927"/>
                <a:chOff x="-11641" y="455897"/>
                <a:chExt cx="8457565" cy="6120927"/>
              </a:xfrm>
            </p:grpSpPr>
            <p:pic>
              <p:nvPicPr>
                <p:cNvPr id="2050" name="Picture 2" descr="C:\Users\Pedro\Desktop\Z_DRIVE_Pedro\2 Music - Controllers\0_MAPS_Traktor\DDJ Pioneer\v6.5.0 - DDJ-1000 - TP3_TP2 BOME\Support files\Source files\Base pics\DDJ-1000 v6.5.0 BOME - jog screens - 1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32104" y="843535"/>
                  <a:ext cx="3976227" cy="57332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Line Callout 1 (Accent Bar) 15"/>
                <p:cNvSpPr/>
                <p:nvPr/>
              </p:nvSpPr>
              <p:spPr>
                <a:xfrm>
                  <a:off x="-11641" y="2074166"/>
                  <a:ext cx="1884680" cy="423672"/>
                </a:xfrm>
                <a:prstGeom prst="accentCallout1">
                  <a:avLst>
                    <a:gd name="adj1" fmla="val 43216"/>
                    <a:gd name="adj2" fmla="val 103100"/>
                    <a:gd name="adj3" fmla="val 12935"/>
                    <a:gd name="adj4" fmla="val 166049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>
                      <a:solidFill>
                        <a:schemeClr val="tx1"/>
                      </a:solidFill>
                    </a:rPr>
                    <a:t>On-Air Deck / </a:t>
                  </a:r>
                  <a:endParaRPr lang="en-US" sz="1200" dirty="0" smtClean="0">
                    <a:solidFill>
                      <a:schemeClr val="tx1"/>
                    </a:solidFill>
                  </a:endParaRP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End of track warning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Line Callout 1 (Accent Bar) 16"/>
                <p:cNvSpPr/>
                <p:nvPr/>
              </p:nvSpPr>
              <p:spPr>
                <a:xfrm>
                  <a:off x="272839" y="4384550"/>
                  <a:ext cx="1600200" cy="287274"/>
                </a:xfrm>
                <a:prstGeom prst="accentCallout1">
                  <a:avLst>
                    <a:gd name="adj1" fmla="val 49863"/>
                    <a:gd name="adj2" fmla="val 108001"/>
                    <a:gd name="adj3" fmla="val 10042"/>
                    <a:gd name="adj4" fmla="val 142904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>
                      <a:solidFill>
                        <a:schemeClr val="tx1"/>
                      </a:solidFill>
                    </a:rPr>
                    <a:t>Toggle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Elapsed 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&amp; Remain</a:t>
                  </a:r>
                </a:p>
              </p:txBody>
            </p:sp>
            <p:sp>
              <p:nvSpPr>
                <p:cNvPr id="20" name="Line Callout 1 (Accent Bar) 19"/>
                <p:cNvSpPr/>
                <p:nvPr/>
              </p:nvSpPr>
              <p:spPr>
                <a:xfrm>
                  <a:off x="-11641" y="724664"/>
                  <a:ext cx="1884680" cy="381000"/>
                </a:xfrm>
                <a:prstGeom prst="accentCallout1">
                  <a:avLst>
                    <a:gd name="adj1" fmla="val 41417"/>
                    <a:gd name="adj2" fmla="val 103504"/>
                    <a:gd name="adj3" fmla="val 85766"/>
                    <a:gd name="adj4" fmla="val 13243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Show Loop size / 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Show </a:t>
                  </a:r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BeatJump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 Size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Line Callout 1 (Accent Bar) 26"/>
                <p:cNvSpPr/>
                <p:nvPr/>
              </p:nvSpPr>
              <p:spPr>
                <a:xfrm>
                  <a:off x="6388524" y="3924302"/>
                  <a:ext cx="2057400" cy="315849"/>
                </a:xfrm>
                <a:prstGeom prst="accentCallout1">
                  <a:avLst>
                    <a:gd name="adj1" fmla="val 45417"/>
                    <a:gd name="adj2" fmla="val -2669"/>
                    <a:gd name="adj3" fmla="val 354991"/>
                    <a:gd name="adj4" fmla="val -4071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Tempo Range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Toggle Time Elapsed / Remain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Line Callout 1 (Accent Bar) 27"/>
                <p:cNvSpPr/>
                <p:nvPr/>
              </p:nvSpPr>
              <p:spPr>
                <a:xfrm>
                  <a:off x="6378999" y="4437890"/>
                  <a:ext cx="1884680" cy="180594"/>
                </a:xfrm>
                <a:prstGeom prst="accentCallout1">
                  <a:avLst>
                    <a:gd name="adj1" fmla="val 45417"/>
                    <a:gd name="adj2" fmla="val -2669"/>
                    <a:gd name="adj3" fmla="val 445664"/>
                    <a:gd name="adj4" fmla="val -13323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Tempo adjust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Line Callout 1 (Accent Bar) 29"/>
                <p:cNvSpPr/>
                <p:nvPr/>
              </p:nvSpPr>
              <p:spPr>
                <a:xfrm>
                  <a:off x="272839" y="3710179"/>
                  <a:ext cx="1600200" cy="428246"/>
                </a:xfrm>
                <a:prstGeom prst="accentCallout1">
                  <a:avLst>
                    <a:gd name="adj1" fmla="val 36969"/>
                    <a:gd name="adj2" fmla="val 105144"/>
                    <a:gd name="adj3" fmla="val 86360"/>
                    <a:gd name="adj4" fmla="val 129690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i="1" dirty="0" smtClean="0">
                      <a:solidFill>
                        <a:schemeClr val="tx1"/>
                      </a:solidFill>
                    </a:rPr>
                    <a:t>Show Tempo Range, Base BPM, Loop sizes</a:t>
                  </a:r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Line Callout 1 (Accent Bar) 35"/>
                <p:cNvSpPr/>
                <p:nvPr/>
              </p:nvSpPr>
              <p:spPr>
                <a:xfrm>
                  <a:off x="6378999" y="455897"/>
                  <a:ext cx="1676400" cy="246073"/>
                </a:xfrm>
                <a:prstGeom prst="accentCallout1">
                  <a:avLst>
                    <a:gd name="adj1" fmla="val 45417"/>
                    <a:gd name="adj2" fmla="val -2669"/>
                    <a:gd name="adj3" fmla="val 239516"/>
                    <a:gd name="adj4" fmla="val -9038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RESET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SCREENS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Line Callout 1 (Accent Bar) 23"/>
                <p:cNvSpPr/>
                <p:nvPr/>
              </p:nvSpPr>
              <p:spPr>
                <a:xfrm>
                  <a:off x="6378999" y="814961"/>
                  <a:ext cx="1676400" cy="180594"/>
                </a:xfrm>
                <a:prstGeom prst="accentCallout1">
                  <a:avLst>
                    <a:gd name="adj1" fmla="val 45417"/>
                    <a:gd name="adj2" fmla="val -2669"/>
                    <a:gd name="adj3" fmla="val 180476"/>
                    <a:gd name="adj4" fmla="val -6720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Vinyl On/Off</a:t>
                  </a:r>
                </a:p>
              </p:txBody>
            </p:sp>
            <p:sp>
              <p:nvSpPr>
                <p:cNvPr id="13" name="Line Callout 1 (Accent Bar) 12"/>
                <p:cNvSpPr/>
                <p:nvPr/>
              </p:nvSpPr>
              <p:spPr>
                <a:xfrm>
                  <a:off x="6340899" y="2478788"/>
                  <a:ext cx="1485900" cy="315849"/>
                </a:xfrm>
                <a:prstGeom prst="accentCallout1">
                  <a:avLst>
                    <a:gd name="adj1" fmla="val 45417"/>
                    <a:gd name="adj2" fmla="val -2669"/>
                    <a:gd name="adj3" fmla="val 189128"/>
                    <a:gd name="adj4" fmla="val -108841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JogFX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 enabled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Line Callout 1 (Accent Bar) 13"/>
                <p:cNvSpPr/>
                <p:nvPr/>
              </p:nvSpPr>
              <p:spPr>
                <a:xfrm>
                  <a:off x="359199" y="5831588"/>
                  <a:ext cx="1600200" cy="364235"/>
                </a:xfrm>
                <a:prstGeom prst="accentCallout1">
                  <a:avLst>
                    <a:gd name="adj1" fmla="val 49863"/>
                    <a:gd name="adj2" fmla="val 108001"/>
                    <a:gd name="adj3" fmla="val 92933"/>
                    <a:gd name="adj4" fmla="val 137547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PLAY flashes when in pause mode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Line Callout 1 (Accent Bar) 14"/>
                <p:cNvSpPr/>
                <p:nvPr/>
              </p:nvSpPr>
              <p:spPr>
                <a:xfrm>
                  <a:off x="359199" y="5157218"/>
                  <a:ext cx="1600200" cy="428246"/>
                </a:xfrm>
                <a:prstGeom prst="accentCallout1">
                  <a:avLst>
                    <a:gd name="adj1" fmla="val 36969"/>
                    <a:gd name="adj2" fmla="val 105144"/>
                    <a:gd name="adj3" fmla="val 86360"/>
                    <a:gd name="adj4" fmla="val 129690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CUE flashes when a new  cue can be set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6806137" y="5070412"/>
                <a:ext cx="2058775" cy="1481110"/>
                <a:chOff x="6806137" y="5070412"/>
                <a:chExt cx="2058775" cy="1481110"/>
              </a:xfrm>
            </p:grpSpPr>
            <p:pic>
              <p:nvPicPr>
                <p:cNvPr id="18" name="Picture 3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3849" y="5282853"/>
                  <a:ext cx="1503352" cy="12686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" name="TextBox 2"/>
                <p:cNvSpPr txBox="1"/>
                <p:nvPr/>
              </p:nvSpPr>
              <p:spPr>
                <a:xfrm>
                  <a:off x="6806137" y="5070412"/>
                  <a:ext cx="2058775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i="1" dirty="0" smtClean="0"/>
                    <a:t>(Comparison with HID screens)</a:t>
                  </a:r>
                  <a:endParaRPr lang="en-US" sz="1050" i="1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768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11145"/>
            <a:ext cx="8753856" cy="6244524"/>
            <a:chOff x="0" y="111145"/>
            <a:chExt cx="8753856" cy="6244524"/>
          </a:xfrm>
        </p:grpSpPr>
        <p:sp>
          <p:nvSpPr>
            <p:cNvPr id="11" name="TextBox 10"/>
            <p:cNvSpPr txBox="1"/>
            <p:nvPr/>
          </p:nvSpPr>
          <p:spPr>
            <a:xfrm>
              <a:off x="152400" y="111145"/>
              <a:ext cx="4537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DDJ-1000: General overview - Deck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0" y="341976"/>
              <a:ext cx="8753856" cy="6013693"/>
              <a:chOff x="0" y="341976"/>
              <a:chExt cx="8753856" cy="6013693"/>
            </a:xfrm>
          </p:grpSpPr>
          <p:pic>
            <p:nvPicPr>
              <p:cNvPr id="1028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1193" y="1448770"/>
                <a:ext cx="3413351" cy="4906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2" name="Group 31"/>
              <p:cNvGrpSpPr/>
              <p:nvPr/>
            </p:nvGrpSpPr>
            <p:grpSpPr>
              <a:xfrm>
                <a:off x="838200" y="4021836"/>
                <a:ext cx="1472943" cy="527304"/>
                <a:chOff x="1168143" y="4098036"/>
                <a:chExt cx="1143000" cy="527304"/>
              </a:xfrm>
            </p:grpSpPr>
            <p:sp>
              <p:nvSpPr>
                <p:cNvPr id="10" name="Line Callout 1 (Accent Bar) 9"/>
                <p:cNvSpPr/>
                <p:nvPr/>
              </p:nvSpPr>
              <p:spPr>
                <a:xfrm>
                  <a:off x="1168143" y="4098036"/>
                  <a:ext cx="1143000" cy="225552"/>
                </a:xfrm>
                <a:prstGeom prst="accentCallout1">
                  <a:avLst>
                    <a:gd name="adj1" fmla="val 41417"/>
                    <a:gd name="adj2" fmla="val 106334"/>
                    <a:gd name="adj3" fmla="val 64409"/>
                    <a:gd name="adj4" fmla="val 144718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b="1" u="sng" dirty="0" smtClean="0">
                      <a:solidFill>
                        <a:schemeClr val="tx1"/>
                      </a:solidFill>
                    </a:rPr>
                    <a:t>Main shift</a:t>
                  </a:r>
                  <a:endParaRPr lang="en-US" b="1" u="sng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Line Callout 1 (Accent Bar) 11"/>
                <p:cNvSpPr/>
                <p:nvPr/>
              </p:nvSpPr>
              <p:spPr>
                <a:xfrm>
                  <a:off x="1168143" y="4399788"/>
                  <a:ext cx="1143000" cy="225552"/>
                </a:xfrm>
                <a:prstGeom prst="accentCallout1">
                  <a:avLst>
                    <a:gd name="adj1" fmla="val 41417"/>
                    <a:gd name="adj2" fmla="val 106334"/>
                    <a:gd name="adj3" fmla="val 75670"/>
                    <a:gd name="adj4" fmla="val 149686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b="1" u="sng" dirty="0" smtClean="0">
                      <a:solidFill>
                        <a:schemeClr val="tx1"/>
                      </a:solidFill>
                    </a:rPr>
                    <a:t>Second shift</a:t>
                  </a:r>
                  <a:endParaRPr lang="en-US" b="1" u="sng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" name="Line Callout 1 (Accent Bar) 14"/>
              <p:cNvSpPr/>
              <p:nvPr/>
            </p:nvSpPr>
            <p:spPr>
              <a:xfrm>
                <a:off x="1168143" y="2636012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-28158"/>
                  <a:gd name="adj4" fmla="val 156067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Layout change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Line Callout 1 (Accent Bar) 15"/>
              <p:cNvSpPr/>
              <p:nvPr/>
            </p:nvSpPr>
            <p:spPr>
              <a:xfrm>
                <a:off x="426463" y="1613916"/>
                <a:ext cx="1884680" cy="423672"/>
              </a:xfrm>
              <a:prstGeom prst="accentCallout1">
                <a:avLst>
                  <a:gd name="adj1" fmla="val 43216"/>
                  <a:gd name="adj2" fmla="val 103100"/>
                  <a:gd name="adj3" fmla="val 28673"/>
                  <a:gd name="adj4" fmla="val 136736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LoopSize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MoveSize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BeatJump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Line Callout 1 (Accent Bar) 16"/>
              <p:cNvSpPr/>
              <p:nvPr/>
            </p:nvSpPr>
            <p:spPr>
              <a:xfrm>
                <a:off x="1168143" y="5161788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48643"/>
                  <a:gd name="adj4" fmla="val 164689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Track begin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Line Callout 1 (Accent Bar) 17"/>
              <p:cNvSpPr/>
              <p:nvPr/>
            </p:nvSpPr>
            <p:spPr>
              <a:xfrm>
                <a:off x="1168143" y="5709285"/>
                <a:ext cx="1143000" cy="363855"/>
              </a:xfrm>
              <a:prstGeom prst="accentCallout1">
                <a:avLst>
                  <a:gd name="adj1" fmla="val 41417"/>
                  <a:gd name="adj2" fmla="val 106334"/>
                  <a:gd name="adj3" fmla="val 48643"/>
                  <a:gd name="adj4" fmla="val 164689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Vinyl Stop / Release 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Line Callout 1 (Accent Bar) 18"/>
              <p:cNvSpPr/>
              <p:nvPr/>
            </p:nvSpPr>
            <p:spPr>
              <a:xfrm>
                <a:off x="0" y="3180588"/>
                <a:ext cx="2280407" cy="609600"/>
              </a:xfrm>
              <a:prstGeom prst="accentCallout1">
                <a:avLst>
                  <a:gd name="adj1" fmla="val 41417"/>
                  <a:gd name="adj2" fmla="val 106334"/>
                  <a:gd name="adj3" fmla="val 50416"/>
                  <a:gd name="adj4" fmla="val 174477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600" u="sng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 / Quick Search</a:t>
                </a:r>
              </a:p>
              <a:p>
                <a:pPr algn="r"/>
                <a:r>
                  <a:rPr lang="en-US" sz="1600" u="sng" dirty="0" smtClean="0">
                    <a:solidFill>
                      <a:schemeClr val="tx1"/>
                    </a:solidFill>
                  </a:rPr>
                  <a:t>CDJ / Grid Adjust</a:t>
                </a:r>
                <a:endParaRPr lang="en-US" sz="1600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Callout 1 (Accent Bar) 19"/>
              <p:cNvSpPr/>
              <p:nvPr/>
            </p:nvSpPr>
            <p:spPr>
              <a:xfrm>
                <a:off x="426463" y="1039368"/>
                <a:ext cx="1884680" cy="381000"/>
              </a:xfrm>
              <a:prstGeom prst="accentCallout1">
                <a:avLst>
                  <a:gd name="adj1" fmla="val 41417"/>
                  <a:gd name="adj2" fmla="val 103504"/>
                  <a:gd name="adj3" fmla="val 148266"/>
                  <a:gd name="adj4" fmla="val 179433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4-beat Loop / 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Active Loop  / Move 1-beat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Line Callout 1 (Accent Bar) 20"/>
              <p:cNvSpPr/>
              <p:nvPr/>
            </p:nvSpPr>
            <p:spPr>
              <a:xfrm>
                <a:off x="1168143" y="2247138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-55186"/>
                  <a:gd name="adj4" fmla="val 156200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TP3 Slip Reverse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Line Callout 1 (Accent Bar) 21"/>
              <p:cNvSpPr/>
              <p:nvPr/>
            </p:nvSpPr>
            <p:spPr>
              <a:xfrm>
                <a:off x="6477000" y="1066800"/>
                <a:ext cx="1676400" cy="361188"/>
              </a:xfrm>
              <a:prstGeom prst="accentCallout1">
                <a:avLst>
                  <a:gd name="adj1" fmla="val 45417"/>
                  <a:gd name="adj2" fmla="val -2669"/>
                  <a:gd name="adj3" fmla="val 169927"/>
                  <a:gd name="adj4" fmla="val -33112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List Browse / Tree Browse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Zoom / Preview player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Line Callout 1 (Accent Bar) 22"/>
              <p:cNvSpPr/>
              <p:nvPr/>
            </p:nvSpPr>
            <p:spPr>
              <a:xfrm>
                <a:off x="6477000" y="1947291"/>
                <a:ext cx="1884680" cy="180594"/>
              </a:xfrm>
              <a:prstGeom prst="accentCallout1">
                <a:avLst>
                  <a:gd name="adj1" fmla="val 45417"/>
                  <a:gd name="adj2" fmla="val -2669"/>
                  <a:gd name="adj3" fmla="val 82163"/>
                  <a:gd name="adj4" fmla="val -22967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Only Browser (toggle)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Line Callout 1 (Accent Bar) 24"/>
              <p:cNvSpPr/>
              <p:nvPr/>
            </p:nvSpPr>
            <p:spPr>
              <a:xfrm>
                <a:off x="6477000" y="2255138"/>
                <a:ext cx="1884680" cy="335662"/>
              </a:xfrm>
              <a:prstGeom prst="accentCallout1">
                <a:avLst>
                  <a:gd name="adj1" fmla="val 45417"/>
                  <a:gd name="adj2" fmla="val -2669"/>
                  <a:gd name="adj3" fmla="val -34687"/>
                  <a:gd name="adj4" fmla="val -41536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Preview Player </a:t>
                </a:r>
              </a:p>
              <a:p>
                <a:r>
                  <a:rPr lang="en-US" sz="1200" i="1" dirty="0" smtClean="0">
                    <a:solidFill>
                      <a:schemeClr val="tx1"/>
                    </a:solidFill>
                  </a:rPr>
                  <a:t>(using browser)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Line Callout 1 (Accent Bar) 25"/>
              <p:cNvSpPr/>
              <p:nvPr/>
            </p:nvSpPr>
            <p:spPr>
              <a:xfrm>
                <a:off x="6477000" y="4238244"/>
                <a:ext cx="2057400" cy="198120"/>
              </a:xfrm>
              <a:prstGeom prst="accentCallout1">
                <a:avLst>
                  <a:gd name="adj1" fmla="val 45417"/>
                  <a:gd name="adj2" fmla="val -2669"/>
                  <a:gd name="adj3" fmla="val 6213"/>
                  <a:gd name="adj4" fmla="val -17630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Sync Toggle / Sync Off / Master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Line Callout 1 (Accent Bar) 26"/>
              <p:cNvSpPr/>
              <p:nvPr/>
            </p:nvSpPr>
            <p:spPr>
              <a:xfrm>
                <a:off x="6477000" y="509397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2913"/>
                  <a:gd name="adj4" fmla="val -38863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Keylock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6%-&gt;10%-&gt;16%-&gt;100%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Line Callout 1 (Accent Bar) 27"/>
              <p:cNvSpPr/>
              <p:nvPr/>
            </p:nvSpPr>
            <p:spPr>
              <a:xfrm>
                <a:off x="6477000" y="5618988"/>
                <a:ext cx="1884680" cy="180594"/>
              </a:xfrm>
              <a:prstGeom prst="accentCallout1">
                <a:avLst>
                  <a:gd name="adj1" fmla="val 45417"/>
                  <a:gd name="adj2" fmla="val -2669"/>
                  <a:gd name="adj3" fmla="val 7900"/>
                  <a:gd name="adj4" fmla="val -42131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BPM Slide / Set Marker / Auto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Line Callout 1 (Accent Bar) 28"/>
              <p:cNvSpPr/>
              <p:nvPr/>
            </p:nvSpPr>
            <p:spPr>
              <a:xfrm>
                <a:off x="6477000" y="5982843"/>
                <a:ext cx="2276856" cy="180594"/>
              </a:xfrm>
              <a:prstGeom prst="accentCallout1">
                <a:avLst>
                  <a:gd name="adj1" fmla="val 45417"/>
                  <a:gd name="adj2" fmla="val -2669"/>
                  <a:gd name="adj3" fmla="val -34678"/>
                  <a:gd name="adj4" fmla="val -36518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Key reset / BPM Adjust 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Reset Marker / Lock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Line Callout 1 (Accent Bar) 29"/>
              <p:cNvSpPr/>
              <p:nvPr/>
            </p:nvSpPr>
            <p:spPr>
              <a:xfrm>
                <a:off x="1168143" y="4704588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48643"/>
                  <a:gd name="adj4" fmla="val 164689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i="1" dirty="0" err="1" smtClean="0">
                    <a:solidFill>
                      <a:schemeClr val="tx1"/>
                    </a:solidFill>
                  </a:rPr>
                  <a:t>BeatJump</a:t>
                </a:r>
                <a:r>
                  <a:rPr lang="en-US" sz="1200" i="1" dirty="0" smtClean="0">
                    <a:solidFill>
                      <a:schemeClr val="tx1"/>
                    </a:solidFill>
                  </a:rPr>
                  <a:t> / Jump Size/ Move by 1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Line Callout 1 (Accent Bar) 35"/>
              <p:cNvSpPr/>
              <p:nvPr/>
            </p:nvSpPr>
            <p:spPr>
              <a:xfrm>
                <a:off x="6477000" y="341976"/>
                <a:ext cx="1676400" cy="246073"/>
              </a:xfrm>
              <a:prstGeom prst="accentCallout1">
                <a:avLst>
                  <a:gd name="adj1" fmla="val 45417"/>
                  <a:gd name="adj2" fmla="val -2669"/>
                  <a:gd name="adj3" fmla="val 506601"/>
                  <a:gd name="adj4" fmla="val -83567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Quantize + </a:t>
                </a:r>
                <a:r>
                  <a:rPr lang="en-US" sz="1200" dirty="0">
                    <a:solidFill>
                      <a:schemeClr val="tx1"/>
                    </a:solidFill>
                  </a:rPr>
                  <a:t>S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nap (toggle)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Line Callout 1 (Accent Bar) 23"/>
              <p:cNvSpPr/>
              <p:nvPr/>
            </p:nvSpPr>
            <p:spPr>
              <a:xfrm>
                <a:off x="6477000" y="701040"/>
                <a:ext cx="1676400" cy="180594"/>
              </a:xfrm>
              <a:prstGeom prst="accentCallout1">
                <a:avLst>
                  <a:gd name="adj1" fmla="val 45417"/>
                  <a:gd name="adj2" fmla="val -2669"/>
                  <a:gd name="adj3" fmla="val 486383"/>
                  <a:gd name="adj4" fmla="val -62657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CDJ mode (per deck)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111145"/>
            <a:ext cx="8686800" cy="6276955"/>
            <a:chOff x="152400" y="111145"/>
            <a:chExt cx="8686800" cy="6276955"/>
          </a:xfrm>
        </p:grpSpPr>
        <p:sp>
          <p:nvSpPr>
            <p:cNvPr id="11" name="TextBox 10"/>
            <p:cNvSpPr txBox="1"/>
            <p:nvPr/>
          </p:nvSpPr>
          <p:spPr>
            <a:xfrm>
              <a:off x="152400" y="111145"/>
              <a:ext cx="4199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DDJ-SZ</a:t>
              </a:r>
              <a:r>
                <a:rPr lang="en-US" sz="2400" i="1" u="sng" dirty="0"/>
                <a:t>: General overview - Deck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38381" y="838200"/>
              <a:ext cx="8600819" cy="5549900"/>
              <a:chOff x="238381" y="838200"/>
              <a:chExt cx="8600819" cy="5549900"/>
            </a:xfrm>
          </p:grpSpPr>
          <p:pic>
            <p:nvPicPr>
              <p:cNvPr id="31" name="Picture 3" descr="C:\Users\Pedro\Desktop\Z_DRIVE_Pedro\2 Music - Controllers\0_MAPS_Traktor\DDJ Pioneer\1 Released maps\v6.1.1 - DDJ-SX2 and SZ - TP3_TP2 - Mixer FX\Support files\Source files\Base pics\DDJ-SZ1 - top view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8" t="897" r="64866"/>
              <a:stretch/>
            </p:blipFill>
            <p:spPr bwMode="auto">
              <a:xfrm>
                <a:off x="2755852" y="1371600"/>
                <a:ext cx="3492547" cy="487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Line Callout 1 (Accent Bar) 9"/>
              <p:cNvSpPr/>
              <p:nvPr/>
            </p:nvSpPr>
            <p:spPr>
              <a:xfrm>
                <a:off x="1042294" y="4021836"/>
                <a:ext cx="1472943" cy="225552"/>
              </a:xfrm>
              <a:prstGeom prst="accentCallout1">
                <a:avLst>
                  <a:gd name="adj1" fmla="val 41417"/>
                  <a:gd name="adj2" fmla="val 104560"/>
                  <a:gd name="adj3" fmla="val 143238"/>
                  <a:gd name="adj4" fmla="val 138683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b="1" u="sng" dirty="0" smtClean="0">
                    <a:solidFill>
                      <a:schemeClr val="tx1"/>
                    </a:solidFill>
                  </a:rPr>
                  <a:t>Main shift</a:t>
                </a:r>
                <a:endParaRPr lang="en-US" b="1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Line Callout 1 (Accent Bar) 11"/>
              <p:cNvSpPr/>
              <p:nvPr/>
            </p:nvSpPr>
            <p:spPr>
              <a:xfrm>
                <a:off x="1042294" y="3419094"/>
                <a:ext cx="1472943" cy="473964"/>
              </a:xfrm>
              <a:prstGeom prst="accentCallout1">
                <a:avLst>
                  <a:gd name="adj1" fmla="val 41417"/>
                  <a:gd name="adj2" fmla="val 106334"/>
                  <a:gd name="adj3" fmla="val 94427"/>
                  <a:gd name="adj4" fmla="val 141926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b="1" u="sng" dirty="0" smtClean="0">
                    <a:solidFill>
                      <a:schemeClr val="tx1"/>
                    </a:solidFill>
                  </a:rPr>
                  <a:t>Second shift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 / Layout change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Line Callout 1 (Accent Bar) 15"/>
              <p:cNvSpPr/>
              <p:nvPr/>
            </p:nvSpPr>
            <p:spPr>
              <a:xfrm>
                <a:off x="6477000" y="5122545"/>
                <a:ext cx="2362200" cy="266319"/>
              </a:xfrm>
              <a:prstGeom prst="accentCallout1">
                <a:avLst>
                  <a:gd name="adj1" fmla="val 25230"/>
                  <a:gd name="adj2" fmla="val -3538"/>
                  <a:gd name="adj3" fmla="val 71929"/>
                  <a:gd name="adj4" fmla="val -17050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LoopSize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Line Callout 1 (Accent Bar) 16"/>
              <p:cNvSpPr/>
              <p:nvPr/>
            </p:nvSpPr>
            <p:spPr>
              <a:xfrm>
                <a:off x="1372237" y="5161788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9228"/>
                  <a:gd name="adj4" fmla="val 158022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Track begin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Line Callout 1 (Accent Bar) 17"/>
              <p:cNvSpPr/>
              <p:nvPr/>
            </p:nvSpPr>
            <p:spPr>
              <a:xfrm>
                <a:off x="838200" y="5709285"/>
                <a:ext cx="1677037" cy="348615"/>
              </a:xfrm>
              <a:prstGeom prst="accentCallout1">
                <a:avLst>
                  <a:gd name="adj1" fmla="val 41417"/>
                  <a:gd name="adj2" fmla="val 104062"/>
                  <a:gd name="adj3" fmla="val 23447"/>
                  <a:gd name="adj4" fmla="val 13928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TurnTable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FX / Vinyl Stop / Release 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Line Callout 1 (Accent Bar) 18"/>
              <p:cNvSpPr/>
              <p:nvPr/>
            </p:nvSpPr>
            <p:spPr>
              <a:xfrm>
                <a:off x="6477000" y="3486912"/>
                <a:ext cx="2280407" cy="609600"/>
              </a:xfrm>
              <a:prstGeom prst="accentCallout1">
                <a:avLst>
                  <a:gd name="adj1" fmla="val 39721"/>
                  <a:gd name="adj2" fmla="val -2516"/>
                  <a:gd name="adj3" fmla="val 26728"/>
                  <a:gd name="adj4" fmla="val -5558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u="sng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 / Quick Search</a:t>
                </a:r>
              </a:p>
              <a:p>
                <a:r>
                  <a:rPr lang="en-US" sz="1600" u="sng" dirty="0" smtClean="0">
                    <a:solidFill>
                      <a:schemeClr val="tx1"/>
                    </a:solidFill>
                  </a:rPr>
                  <a:t>CDJ / Grid Adjust</a:t>
                </a:r>
                <a:endParaRPr lang="en-US" sz="1600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Callout 1 (Accent Bar) 19"/>
              <p:cNvSpPr/>
              <p:nvPr/>
            </p:nvSpPr>
            <p:spPr>
              <a:xfrm>
                <a:off x="6477000" y="4681601"/>
                <a:ext cx="1884680" cy="381000"/>
              </a:xfrm>
              <a:prstGeom prst="accentCallout1">
                <a:avLst>
                  <a:gd name="adj1" fmla="val 43917"/>
                  <a:gd name="adj2" fmla="val -4144"/>
                  <a:gd name="adj3" fmla="val 81623"/>
                  <a:gd name="adj4" fmla="val -2543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4-beat Loop / 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Active Loop  / Move 1-beat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Line Callout 1 (Accent Bar) 20"/>
              <p:cNvSpPr/>
              <p:nvPr/>
            </p:nvSpPr>
            <p:spPr>
              <a:xfrm>
                <a:off x="1372237" y="1891284"/>
                <a:ext cx="1143000" cy="225552"/>
              </a:xfrm>
              <a:prstGeom prst="accentCallout1">
                <a:avLst>
                  <a:gd name="adj1" fmla="val 37556"/>
                  <a:gd name="adj2" fmla="val 108620"/>
                  <a:gd name="adj3" fmla="val 103831"/>
                  <a:gd name="adj4" fmla="val 14852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TP3 Slip Reverse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Line Callout 1 (Accent Bar) 25"/>
              <p:cNvSpPr/>
              <p:nvPr/>
            </p:nvSpPr>
            <p:spPr>
              <a:xfrm>
                <a:off x="630557" y="4513707"/>
                <a:ext cx="1884680" cy="180594"/>
              </a:xfrm>
              <a:prstGeom prst="accentCallout1">
                <a:avLst>
                  <a:gd name="adj1" fmla="val 49787"/>
                  <a:gd name="adj2" fmla="val 104128"/>
                  <a:gd name="adj3" fmla="val 101150"/>
                  <a:gd name="adj4" fmla="val 13685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Sync Force / Sync Off / Master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Line Callout 1 (Accent Bar) 26"/>
              <p:cNvSpPr/>
              <p:nvPr/>
            </p:nvSpPr>
            <p:spPr>
              <a:xfrm>
                <a:off x="6477000" y="3169348"/>
                <a:ext cx="2057400" cy="270891"/>
              </a:xfrm>
              <a:prstGeom prst="accentCallout1">
                <a:avLst>
                  <a:gd name="adj1" fmla="val 45417"/>
                  <a:gd name="adj2" fmla="val -2669"/>
                  <a:gd name="adj3" fmla="val -19992"/>
                  <a:gd name="adj4" fmla="val -1768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Keylock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6%-&gt;10%-&gt;16%-&gt;100%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Line Callout 1 (Accent Bar) 27"/>
              <p:cNvSpPr/>
              <p:nvPr/>
            </p:nvSpPr>
            <p:spPr>
              <a:xfrm>
                <a:off x="630557" y="2560971"/>
                <a:ext cx="1884680" cy="180594"/>
              </a:xfrm>
              <a:prstGeom prst="accentCallout1">
                <a:avLst>
                  <a:gd name="adj1" fmla="val 39971"/>
                  <a:gd name="adj2" fmla="val 105077"/>
                  <a:gd name="adj3" fmla="val 92988"/>
                  <a:gd name="adj4" fmla="val 12911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BPM Slide / Set Marker / Auto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Line Callout 1 (Accent Bar) 28"/>
              <p:cNvSpPr/>
              <p:nvPr/>
            </p:nvSpPr>
            <p:spPr>
              <a:xfrm>
                <a:off x="238381" y="2943606"/>
                <a:ext cx="2276856" cy="180594"/>
              </a:xfrm>
              <a:prstGeom prst="accentCallout1">
                <a:avLst>
                  <a:gd name="adj1" fmla="val 39973"/>
                  <a:gd name="adj2" fmla="val 103734"/>
                  <a:gd name="adj3" fmla="val 66899"/>
                  <a:gd name="adj4" fmla="val 12387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BPM Adjust / Reset Marker / Lock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Line Callout 1 (Accent Bar) 23"/>
              <p:cNvSpPr/>
              <p:nvPr/>
            </p:nvSpPr>
            <p:spPr>
              <a:xfrm>
                <a:off x="889000" y="2275464"/>
                <a:ext cx="1676400" cy="180594"/>
              </a:xfrm>
              <a:prstGeom prst="accentCallout1">
                <a:avLst>
                  <a:gd name="adj1" fmla="val 59480"/>
                  <a:gd name="adj2" fmla="val 103391"/>
                  <a:gd name="adj3" fmla="val 3589"/>
                  <a:gd name="adj4" fmla="val 15002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Slip / CDJ mode)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Line Callout 1 (Accent Bar) 32"/>
              <p:cNvSpPr/>
              <p:nvPr/>
            </p:nvSpPr>
            <p:spPr>
              <a:xfrm>
                <a:off x="6477000" y="4323207"/>
                <a:ext cx="1884680" cy="190500"/>
              </a:xfrm>
              <a:prstGeom prst="accentCallout1">
                <a:avLst>
                  <a:gd name="adj1" fmla="val 43917"/>
                  <a:gd name="adj2" fmla="val -2796"/>
                  <a:gd name="adj3" fmla="val -115330"/>
                  <a:gd name="adj4" fmla="val -2264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Loop recorder functions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Line Callout 1 (Accent Bar) 33"/>
              <p:cNvSpPr/>
              <p:nvPr/>
            </p:nvSpPr>
            <p:spPr>
              <a:xfrm>
                <a:off x="6477000" y="8382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428380"/>
                  <a:gd name="adj4" fmla="val -5590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Dry Wet / Toggle all FX units</a:t>
                </a:r>
              </a:p>
            </p:txBody>
          </p:sp>
          <p:sp>
            <p:nvSpPr>
              <p:cNvPr id="35" name="Line Callout 1 (Accent Bar) 34"/>
              <p:cNvSpPr/>
              <p:nvPr/>
            </p:nvSpPr>
            <p:spPr>
              <a:xfrm>
                <a:off x="6477000" y="11176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441706"/>
                  <a:gd name="adj4" fmla="val -56310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Turn FX off</a:t>
                </a:r>
              </a:p>
            </p:txBody>
          </p:sp>
          <p:sp>
            <p:nvSpPr>
              <p:cNvPr id="38" name="Line Callout 1 (Accent Bar) 37"/>
              <p:cNvSpPr/>
              <p:nvPr/>
            </p:nvSpPr>
            <p:spPr>
              <a:xfrm>
                <a:off x="6438900" y="6007100"/>
                <a:ext cx="1600200" cy="381000"/>
              </a:xfrm>
              <a:prstGeom prst="accentCallout1">
                <a:avLst>
                  <a:gd name="adj1" fmla="val 45417"/>
                  <a:gd name="adj2" fmla="val -2669"/>
                  <a:gd name="adj3" fmla="val -26911"/>
                  <a:gd name="adj4" fmla="val -2368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>
                    <a:solidFill>
                      <a:schemeClr val="tx1"/>
                    </a:solidFill>
                  </a:rPr>
                  <a:t> / Jump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Size / </a:t>
                </a:r>
                <a:r>
                  <a:rPr lang="en-US" sz="1200" dirty="0">
                    <a:solidFill>
                      <a:schemeClr val="tx1"/>
                    </a:solidFill>
                  </a:rPr>
                  <a:t>Move by 1</a:t>
                </a:r>
              </a:p>
            </p:txBody>
          </p:sp>
          <p:sp>
            <p:nvSpPr>
              <p:cNvPr id="39" name="Line Callout 1 (Accent Bar) 38"/>
              <p:cNvSpPr/>
              <p:nvPr/>
            </p:nvSpPr>
            <p:spPr>
              <a:xfrm>
                <a:off x="1376809" y="1022874"/>
                <a:ext cx="1143000" cy="225552"/>
              </a:xfrm>
              <a:prstGeom prst="accentCallout1">
                <a:avLst>
                  <a:gd name="adj1" fmla="val 37556"/>
                  <a:gd name="adj2" fmla="val 108620"/>
                  <a:gd name="adj3" fmla="val 389586"/>
                  <a:gd name="adj4" fmla="val 208804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Select 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Line Callout 1 (Accent Bar) 24"/>
              <p:cNvSpPr/>
              <p:nvPr/>
            </p:nvSpPr>
            <p:spPr>
              <a:xfrm>
                <a:off x="6477000" y="5506593"/>
                <a:ext cx="2362200" cy="211836"/>
              </a:xfrm>
              <a:prstGeom prst="accentCallout1">
                <a:avLst>
                  <a:gd name="adj1" fmla="val 25230"/>
                  <a:gd name="adj2" fmla="val -3538"/>
                  <a:gd name="adj3" fmla="val 31327"/>
                  <a:gd name="adj4" fmla="val -1705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In/Out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LoopSize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LoopAdjust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Line Callout 1 (Accent Bar) 29"/>
              <p:cNvSpPr/>
              <p:nvPr/>
            </p:nvSpPr>
            <p:spPr>
              <a:xfrm>
                <a:off x="838200" y="1385697"/>
                <a:ext cx="1677037" cy="225552"/>
              </a:xfrm>
              <a:prstGeom prst="accentCallout1">
                <a:avLst>
                  <a:gd name="adj1" fmla="val 43186"/>
                  <a:gd name="adj2" fmla="val 105591"/>
                  <a:gd name="adj3" fmla="val 164360"/>
                  <a:gd name="adj4" fmla="val 13441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Layout Classic / Parallel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Line Callout 1 (Accent Bar) 31"/>
              <p:cNvSpPr/>
              <p:nvPr/>
            </p:nvSpPr>
            <p:spPr>
              <a:xfrm>
                <a:off x="6527800" y="2434219"/>
                <a:ext cx="1600200" cy="180594"/>
              </a:xfrm>
              <a:prstGeom prst="accentCallout1">
                <a:avLst>
                  <a:gd name="adj1" fmla="val 61750"/>
                  <a:gd name="adj2" fmla="val -4662"/>
                  <a:gd name="adj3" fmla="val -84573"/>
                  <a:gd name="adj4" fmla="val -49106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Only Browser (toggle)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Line Callout 1 (Accent Bar) 35"/>
              <p:cNvSpPr/>
              <p:nvPr/>
            </p:nvSpPr>
            <p:spPr>
              <a:xfrm>
                <a:off x="6502400" y="1817896"/>
                <a:ext cx="1275080" cy="335662"/>
              </a:xfrm>
              <a:prstGeom prst="accentCallout1">
                <a:avLst>
                  <a:gd name="adj1" fmla="val 45417"/>
                  <a:gd name="adj2" fmla="val -5401"/>
                  <a:gd name="adj3" fmla="val 103793"/>
                  <a:gd name="adj4" fmla="val -3652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Preview Player </a:t>
                </a:r>
              </a:p>
              <a:p>
                <a:r>
                  <a:rPr lang="en-US" sz="1200" i="1" dirty="0" smtClean="0">
                    <a:solidFill>
                      <a:schemeClr val="tx1"/>
                    </a:solidFill>
                  </a:rPr>
                  <a:t>(using browser)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Line Callout 1 (Accent Bar) 36"/>
              <p:cNvSpPr/>
              <p:nvPr/>
            </p:nvSpPr>
            <p:spPr>
              <a:xfrm>
                <a:off x="6502400" y="1371600"/>
                <a:ext cx="1676400" cy="361188"/>
              </a:xfrm>
              <a:prstGeom prst="accentCallout1">
                <a:avLst>
                  <a:gd name="adj1" fmla="val 43006"/>
                  <a:gd name="adj2" fmla="val -4747"/>
                  <a:gd name="adj3" fmla="val 105276"/>
                  <a:gd name="adj4" fmla="val -32892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List Browse / Tree Browse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Zoom / Preview player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033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111145"/>
            <a:ext cx="8686800" cy="6137255"/>
            <a:chOff x="152400" y="111145"/>
            <a:chExt cx="8686800" cy="6137255"/>
          </a:xfrm>
        </p:grpSpPr>
        <p:sp>
          <p:nvSpPr>
            <p:cNvPr id="11" name="TextBox 10"/>
            <p:cNvSpPr txBox="1"/>
            <p:nvPr/>
          </p:nvSpPr>
          <p:spPr>
            <a:xfrm>
              <a:off x="152400" y="111145"/>
              <a:ext cx="4368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DDJ-SX2: </a:t>
              </a:r>
              <a:r>
                <a:rPr lang="en-US" sz="2400" i="1" u="sng" dirty="0"/>
                <a:t>General overview - Deck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38381" y="838200"/>
              <a:ext cx="8600819" cy="5410200"/>
              <a:chOff x="238381" y="838200"/>
              <a:chExt cx="8600819" cy="5410200"/>
            </a:xfrm>
          </p:grpSpPr>
          <p:pic>
            <p:nvPicPr>
              <p:cNvPr id="1026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9400" y="1135650"/>
                <a:ext cx="3400572" cy="5028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Line Callout 1 (Accent Bar) 9"/>
              <p:cNvSpPr/>
              <p:nvPr/>
            </p:nvSpPr>
            <p:spPr>
              <a:xfrm>
                <a:off x="1042294" y="4021836"/>
                <a:ext cx="1472943" cy="225552"/>
              </a:xfrm>
              <a:prstGeom prst="accentCallout1">
                <a:avLst>
                  <a:gd name="adj1" fmla="val 41417"/>
                  <a:gd name="adj2" fmla="val 104560"/>
                  <a:gd name="adj3" fmla="val 64409"/>
                  <a:gd name="adj4" fmla="val 14471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b="1" u="sng" dirty="0" smtClean="0">
                    <a:solidFill>
                      <a:schemeClr val="tx1"/>
                    </a:solidFill>
                  </a:rPr>
                  <a:t>Main shift</a:t>
                </a:r>
                <a:endParaRPr lang="en-US" b="1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Line Callout 1 (Accent Bar) 11"/>
              <p:cNvSpPr/>
              <p:nvPr/>
            </p:nvSpPr>
            <p:spPr>
              <a:xfrm>
                <a:off x="1042294" y="3124200"/>
                <a:ext cx="1472943" cy="473964"/>
              </a:xfrm>
              <a:prstGeom prst="accentCallout1">
                <a:avLst>
                  <a:gd name="adj1" fmla="val 41417"/>
                  <a:gd name="adj2" fmla="val 106334"/>
                  <a:gd name="adj3" fmla="val 75670"/>
                  <a:gd name="adj4" fmla="val 149686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b="1" u="sng" dirty="0" smtClean="0">
                    <a:solidFill>
                      <a:schemeClr val="tx1"/>
                    </a:solidFill>
                  </a:rPr>
                  <a:t>Second shift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 / Layout change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Line Callout 1 (Accent Bar) 15"/>
              <p:cNvSpPr/>
              <p:nvPr/>
            </p:nvSpPr>
            <p:spPr>
              <a:xfrm>
                <a:off x="6477000" y="4912614"/>
                <a:ext cx="2362200" cy="266319"/>
              </a:xfrm>
              <a:prstGeom prst="accentCallout1">
                <a:avLst>
                  <a:gd name="adj1" fmla="val 25230"/>
                  <a:gd name="adj2" fmla="val -3538"/>
                  <a:gd name="adj3" fmla="val 95773"/>
                  <a:gd name="adj4" fmla="val -18126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LoopSize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Line Callout 1 (Accent Bar) 16"/>
              <p:cNvSpPr/>
              <p:nvPr/>
            </p:nvSpPr>
            <p:spPr>
              <a:xfrm>
                <a:off x="1372237" y="5161788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48643"/>
                  <a:gd name="adj4" fmla="val 16468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Track begin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Line Callout 1 (Accent Bar) 17"/>
              <p:cNvSpPr/>
              <p:nvPr/>
            </p:nvSpPr>
            <p:spPr>
              <a:xfrm>
                <a:off x="838200" y="5709285"/>
                <a:ext cx="1677037" cy="348615"/>
              </a:xfrm>
              <a:prstGeom prst="accentCallout1">
                <a:avLst>
                  <a:gd name="adj1" fmla="val 41417"/>
                  <a:gd name="adj2" fmla="val 104062"/>
                  <a:gd name="adj3" fmla="val 41662"/>
                  <a:gd name="adj4" fmla="val 149133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TurnTable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FX / Vinyl Stop / Release 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Line Callout 1 (Accent Bar) 18"/>
              <p:cNvSpPr/>
              <p:nvPr/>
            </p:nvSpPr>
            <p:spPr>
              <a:xfrm>
                <a:off x="6477000" y="2673477"/>
                <a:ext cx="2280407" cy="609600"/>
              </a:xfrm>
              <a:prstGeom prst="accentCallout1">
                <a:avLst>
                  <a:gd name="adj1" fmla="val 39721"/>
                  <a:gd name="adj2" fmla="val -2516"/>
                  <a:gd name="adj3" fmla="val 101728"/>
                  <a:gd name="adj4" fmla="val -5725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u="sng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 / Quick Search</a:t>
                </a:r>
              </a:p>
              <a:p>
                <a:r>
                  <a:rPr lang="en-US" sz="1600" u="sng" dirty="0" smtClean="0">
                    <a:solidFill>
                      <a:schemeClr val="tx1"/>
                    </a:solidFill>
                  </a:rPr>
                  <a:t>CDJ / Grid Adjust</a:t>
                </a:r>
                <a:endParaRPr lang="en-US" sz="1600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Callout 1 (Accent Bar) 19"/>
              <p:cNvSpPr/>
              <p:nvPr/>
            </p:nvSpPr>
            <p:spPr>
              <a:xfrm>
                <a:off x="6477000" y="4514469"/>
                <a:ext cx="1884680" cy="381000"/>
              </a:xfrm>
              <a:prstGeom prst="accentCallout1">
                <a:avLst>
                  <a:gd name="adj1" fmla="val 43917"/>
                  <a:gd name="adj2" fmla="val -4144"/>
                  <a:gd name="adj3" fmla="val 81623"/>
                  <a:gd name="adj4" fmla="val -2543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4-beat Loop / 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Active Loop  / Move 1-beat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Line Callout 1 (Accent Bar) 20"/>
              <p:cNvSpPr/>
              <p:nvPr/>
            </p:nvSpPr>
            <p:spPr>
              <a:xfrm>
                <a:off x="1372237" y="1752600"/>
                <a:ext cx="1143000" cy="225552"/>
              </a:xfrm>
              <a:prstGeom prst="accentCallout1">
                <a:avLst>
                  <a:gd name="adj1" fmla="val 37556"/>
                  <a:gd name="adj2" fmla="val 108620"/>
                  <a:gd name="adj3" fmla="val 137615"/>
                  <a:gd name="adj4" fmla="val 14963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TP3 Slip Reverse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Line Callout 1 (Accent Bar) 25"/>
              <p:cNvSpPr/>
              <p:nvPr/>
            </p:nvSpPr>
            <p:spPr>
              <a:xfrm>
                <a:off x="630557" y="4513707"/>
                <a:ext cx="1884680" cy="180594"/>
              </a:xfrm>
              <a:prstGeom prst="accentCallout1">
                <a:avLst>
                  <a:gd name="adj1" fmla="val 49787"/>
                  <a:gd name="adj2" fmla="val 104128"/>
                  <a:gd name="adj3" fmla="val 80053"/>
                  <a:gd name="adj4" fmla="val 131460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Sync Force / Sync Off / Master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Line Callout 1 (Accent Bar) 26"/>
              <p:cNvSpPr/>
              <p:nvPr/>
            </p:nvSpPr>
            <p:spPr>
              <a:xfrm>
                <a:off x="6477000" y="2066544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22202"/>
                  <a:gd name="adj4" fmla="val -2447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Keylock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6%-&gt;10%-&gt;16%-&gt;100%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Line Callout 1 (Accent Bar) 27"/>
              <p:cNvSpPr/>
              <p:nvPr/>
            </p:nvSpPr>
            <p:spPr>
              <a:xfrm>
                <a:off x="630557" y="2351912"/>
                <a:ext cx="1884680" cy="180594"/>
              </a:xfrm>
              <a:prstGeom prst="accentCallout1">
                <a:avLst>
                  <a:gd name="adj1" fmla="val 39971"/>
                  <a:gd name="adj2" fmla="val 105077"/>
                  <a:gd name="adj3" fmla="val 92988"/>
                  <a:gd name="adj4" fmla="val 12911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BPM Slide / Set Marker / Auto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Line Callout 1 (Accent Bar) 28"/>
              <p:cNvSpPr/>
              <p:nvPr/>
            </p:nvSpPr>
            <p:spPr>
              <a:xfrm>
                <a:off x="238381" y="2734547"/>
                <a:ext cx="2276856" cy="180594"/>
              </a:xfrm>
              <a:prstGeom prst="accentCallout1">
                <a:avLst>
                  <a:gd name="adj1" fmla="val 39973"/>
                  <a:gd name="adj2" fmla="val 103734"/>
                  <a:gd name="adj3" fmla="val 66899"/>
                  <a:gd name="adj4" fmla="val 12387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BPM Adjust / Reset Marker / Lock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Line Callout 1 (Accent Bar) 23"/>
              <p:cNvSpPr/>
              <p:nvPr/>
            </p:nvSpPr>
            <p:spPr>
              <a:xfrm>
                <a:off x="6477000" y="2358611"/>
                <a:ext cx="1676400" cy="180594"/>
              </a:xfrm>
              <a:prstGeom prst="accentCallout1">
                <a:avLst>
                  <a:gd name="adj1" fmla="val 45417"/>
                  <a:gd name="adj2" fmla="val -2669"/>
                  <a:gd name="adj3" fmla="val 95010"/>
                  <a:gd name="adj4" fmla="val -5375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Slip / CDJ mode)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Line Callout 1 (Accent Bar) 32"/>
              <p:cNvSpPr/>
              <p:nvPr/>
            </p:nvSpPr>
            <p:spPr>
              <a:xfrm>
                <a:off x="6477000" y="4021836"/>
                <a:ext cx="1884680" cy="190500"/>
              </a:xfrm>
              <a:prstGeom prst="accentCallout1">
                <a:avLst>
                  <a:gd name="adj1" fmla="val 43917"/>
                  <a:gd name="adj2" fmla="val -4144"/>
                  <a:gd name="adj3" fmla="val 191337"/>
                  <a:gd name="adj4" fmla="val -3005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Loop recorder functions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Line Callout 1 (Accent Bar) 33"/>
              <p:cNvSpPr/>
              <p:nvPr/>
            </p:nvSpPr>
            <p:spPr>
              <a:xfrm>
                <a:off x="6477000" y="8382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287733"/>
                  <a:gd name="adj4" fmla="val -4911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Dry Wet / Toggle all FX units</a:t>
                </a:r>
              </a:p>
            </p:txBody>
          </p:sp>
          <p:sp>
            <p:nvSpPr>
              <p:cNvPr id="35" name="Line Callout 1 (Accent Bar) 34"/>
              <p:cNvSpPr/>
              <p:nvPr/>
            </p:nvSpPr>
            <p:spPr>
              <a:xfrm>
                <a:off x="6477000" y="12954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244800"/>
                  <a:gd name="adj4" fmla="val -4519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Turn FX off</a:t>
                </a:r>
              </a:p>
            </p:txBody>
          </p:sp>
          <p:sp>
            <p:nvSpPr>
              <p:cNvPr id="38" name="Line Callout 1 (Accent Bar) 37"/>
              <p:cNvSpPr/>
              <p:nvPr/>
            </p:nvSpPr>
            <p:spPr>
              <a:xfrm>
                <a:off x="6464300" y="5867400"/>
                <a:ext cx="1600200" cy="381000"/>
              </a:xfrm>
              <a:prstGeom prst="accentCallout1">
                <a:avLst>
                  <a:gd name="adj1" fmla="val 45417"/>
                  <a:gd name="adj2" fmla="val -2669"/>
                  <a:gd name="adj3" fmla="val -26911"/>
                  <a:gd name="adj4" fmla="val -27655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>
                    <a:solidFill>
                      <a:schemeClr val="tx1"/>
                    </a:solidFill>
                  </a:rPr>
                  <a:t> / Jump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Size / </a:t>
                </a:r>
                <a:r>
                  <a:rPr lang="en-US" sz="1200" dirty="0">
                    <a:solidFill>
                      <a:schemeClr val="tx1"/>
                    </a:solidFill>
                  </a:rPr>
                  <a:t>Move by 1</a:t>
                </a:r>
              </a:p>
            </p:txBody>
          </p:sp>
          <p:sp>
            <p:nvSpPr>
              <p:cNvPr id="39" name="Line Callout 1 (Accent Bar) 38"/>
              <p:cNvSpPr/>
              <p:nvPr/>
            </p:nvSpPr>
            <p:spPr>
              <a:xfrm>
                <a:off x="1376809" y="1022874"/>
                <a:ext cx="1143000" cy="225552"/>
              </a:xfrm>
              <a:prstGeom prst="accentCallout1">
                <a:avLst>
                  <a:gd name="adj1" fmla="val 37556"/>
                  <a:gd name="adj2" fmla="val 108620"/>
                  <a:gd name="adj3" fmla="val 305126"/>
                  <a:gd name="adj4" fmla="val 19102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Select 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Line Callout 1 (Accent Bar) 24"/>
              <p:cNvSpPr/>
              <p:nvPr/>
            </p:nvSpPr>
            <p:spPr>
              <a:xfrm>
                <a:off x="6477000" y="5296662"/>
                <a:ext cx="2362200" cy="211836"/>
              </a:xfrm>
              <a:prstGeom prst="accentCallout1">
                <a:avLst>
                  <a:gd name="adj1" fmla="val 25230"/>
                  <a:gd name="adj2" fmla="val -3538"/>
                  <a:gd name="adj3" fmla="val 73293"/>
                  <a:gd name="adj4" fmla="val -18664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In/Out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LoopSize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LoopAdjust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Line Callout 1 (Accent Bar) 29"/>
              <p:cNvSpPr/>
              <p:nvPr/>
            </p:nvSpPr>
            <p:spPr>
              <a:xfrm>
                <a:off x="838200" y="1385697"/>
                <a:ext cx="1677037" cy="225552"/>
              </a:xfrm>
              <a:prstGeom prst="accentCallout1">
                <a:avLst>
                  <a:gd name="adj1" fmla="val 43186"/>
                  <a:gd name="adj2" fmla="val 105591"/>
                  <a:gd name="adj3" fmla="val 164360"/>
                  <a:gd name="adj4" fmla="val 13441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Layout Classic / Parallel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702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11145"/>
            <a:ext cx="8753856" cy="6222634"/>
            <a:chOff x="0" y="111145"/>
            <a:chExt cx="8753856" cy="6222634"/>
          </a:xfrm>
        </p:grpSpPr>
        <p:pic>
          <p:nvPicPr>
            <p:cNvPr id="1026" name="Picture 2" descr="C:\Users\Pedro\Desktop\U_Root\0_linux_home\git\music_scripts\ddj\2 Pictures\DDJ-1000SRT - Top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74"/>
            <a:stretch/>
          </p:blipFill>
          <p:spPr bwMode="auto">
            <a:xfrm>
              <a:off x="2779159" y="1247394"/>
              <a:ext cx="3393041" cy="508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52400" y="111145"/>
              <a:ext cx="496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DDJ-1000SRT: General overview - Deck</a:t>
              </a:r>
              <a:endParaRPr lang="en-US" sz="2400" i="1" u="sng" dirty="0"/>
            </a:p>
          </p:txBody>
        </p:sp>
        <p:sp>
          <p:nvSpPr>
            <p:cNvPr id="10" name="Line Callout 1 (Accent Bar) 9"/>
            <p:cNvSpPr/>
            <p:nvPr/>
          </p:nvSpPr>
          <p:spPr>
            <a:xfrm>
              <a:off x="814827" y="4323588"/>
              <a:ext cx="1472943" cy="225552"/>
            </a:xfrm>
            <a:prstGeom prst="accentCallout1">
              <a:avLst>
                <a:gd name="adj1" fmla="val 41417"/>
                <a:gd name="adj2" fmla="val 106334"/>
                <a:gd name="adj3" fmla="val 51740"/>
                <a:gd name="adj4" fmla="val 149891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b="1" u="sng" dirty="0" smtClean="0">
                  <a:solidFill>
                    <a:schemeClr val="tx1"/>
                  </a:solidFill>
                </a:rPr>
                <a:t>Main shift</a:t>
              </a:r>
              <a:endParaRPr lang="en-US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2" name="Line Callout 1 (Accent Bar) 11"/>
            <p:cNvSpPr/>
            <p:nvPr/>
          </p:nvSpPr>
          <p:spPr>
            <a:xfrm>
              <a:off x="814827" y="4024122"/>
              <a:ext cx="1472943" cy="225552"/>
            </a:xfrm>
            <a:prstGeom prst="accentCallout1">
              <a:avLst>
                <a:gd name="adj1" fmla="val 41417"/>
                <a:gd name="adj2" fmla="val 106334"/>
                <a:gd name="adj3" fmla="val 67224"/>
                <a:gd name="adj4" fmla="val 14321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b="1" u="sng" dirty="0" smtClean="0">
                  <a:solidFill>
                    <a:schemeClr val="tx1"/>
                  </a:solidFill>
                </a:rPr>
                <a:t>Second shift</a:t>
              </a:r>
              <a:endParaRPr lang="en-US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5" name="Line Callout 1 (Accent Bar) 14"/>
            <p:cNvSpPr/>
            <p:nvPr/>
          </p:nvSpPr>
          <p:spPr>
            <a:xfrm>
              <a:off x="1168143" y="2636012"/>
              <a:ext cx="1143000" cy="225552"/>
            </a:xfrm>
            <a:prstGeom prst="accentCallout1">
              <a:avLst>
                <a:gd name="adj1" fmla="val 41417"/>
                <a:gd name="adj2" fmla="val 106334"/>
                <a:gd name="adj3" fmla="val -28158"/>
                <a:gd name="adj4" fmla="val 1560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Layout change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Line Callout 1 (Accent Bar) 15"/>
            <p:cNvSpPr/>
            <p:nvPr/>
          </p:nvSpPr>
          <p:spPr>
            <a:xfrm>
              <a:off x="426463" y="1613916"/>
              <a:ext cx="1884680" cy="423672"/>
            </a:xfrm>
            <a:prstGeom prst="accentCallout1">
              <a:avLst>
                <a:gd name="adj1" fmla="val 43216"/>
                <a:gd name="adj2" fmla="val 103100"/>
                <a:gd name="adj3" fmla="val 28673"/>
                <a:gd name="adj4" fmla="val 13673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err="1" smtClean="0">
                  <a:solidFill>
                    <a:schemeClr val="tx1"/>
                  </a:solidFill>
                </a:rPr>
                <a:t>LoopSize</a:t>
              </a:r>
              <a:r>
                <a:rPr lang="en-US" sz="1200" dirty="0" smtClean="0">
                  <a:solidFill>
                    <a:schemeClr val="tx1"/>
                  </a:solidFill>
                </a:rPr>
                <a:t> /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MoveSize</a:t>
              </a:r>
              <a:r>
                <a:rPr lang="en-US" sz="1200" dirty="0" smtClean="0">
                  <a:solidFill>
                    <a:schemeClr val="tx1"/>
                  </a:solidFill>
                </a:rPr>
                <a:t> / 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BeatJump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Line Callout 1 (Accent Bar) 16"/>
            <p:cNvSpPr/>
            <p:nvPr/>
          </p:nvSpPr>
          <p:spPr>
            <a:xfrm>
              <a:off x="1168143" y="5161788"/>
              <a:ext cx="1143000" cy="225552"/>
            </a:xfrm>
            <a:prstGeom prst="accentCallout1">
              <a:avLst>
                <a:gd name="adj1" fmla="val 41417"/>
                <a:gd name="adj2" fmla="val 106334"/>
                <a:gd name="adj3" fmla="val 48643"/>
                <a:gd name="adj4" fmla="val 16468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Track begin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Line Callout 1 (Accent Bar) 17"/>
            <p:cNvSpPr/>
            <p:nvPr/>
          </p:nvSpPr>
          <p:spPr>
            <a:xfrm>
              <a:off x="1168143" y="5709285"/>
              <a:ext cx="1143000" cy="363855"/>
            </a:xfrm>
            <a:prstGeom prst="accentCallout1">
              <a:avLst>
                <a:gd name="adj1" fmla="val 41417"/>
                <a:gd name="adj2" fmla="val 106334"/>
                <a:gd name="adj3" fmla="val 48643"/>
                <a:gd name="adj4" fmla="val 16468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Vinyl Stop / Release FX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Line Callout 1 (Accent Bar) 18"/>
            <p:cNvSpPr/>
            <p:nvPr/>
          </p:nvSpPr>
          <p:spPr>
            <a:xfrm>
              <a:off x="0" y="3180588"/>
              <a:ext cx="2280407" cy="609600"/>
            </a:xfrm>
            <a:prstGeom prst="accentCallout1">
              <a:avLst>
                <a:gd name="adj1" fmla="val 41417"/>
                <a:gd name="adj2" fmla="val 106334"/>
                <a:gd name="adj3" fmla="val 50416"/>
                <a:gd name="adj4" fmla="val 17447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600" u="sng" dirty="0" err="1" smtClean="0">
                  <a:solidFill>
                    <a:schemeClr val="tx1"/>
                  </a:solidFill>
                </a:rPr>
                <a:t>JogFX</a:t>
              </a:r>
              <a:r>
                <a:rPr lang="en-US" sz="1600" u="sng" dirty="0" smtClean="0">
                  <a:solidFill>
                    <a:schemeClr val="tx1"/>
                  </a:solidFill>
                </a:rPr>
                <a:t> / Quick Search</a:t>
              </a:r>
            </a:p>
            <a:p>
              <a:pPr algn="r"/>
              <a:r>
                <a:rPr lang="en-US" sz="1600" u="sng" dirty="0" smtClean="0">
                  <a:solidFill>
                    <a:schemeClr val="tx1"/>
                  </a:solidFill>
                </a:rPr>
                <a:t>CDJ / Grid Adjust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  <p:sp>
          <p:nvSpPr>
            <p:cNvPr id="20" name="Line Callout 1 (Accent Bar) 19"/>
            <p:cNvSpPr/>
            <p:nvPr/>
          </p:nvSpPr>
          <p:spPr>
            <a:xfrm>
              <a:off x="426463" y="1039368"/>
              <a:ext cx="1884680" cy="381000"/>
            </a:xfrm>
            <a:prstGeom prst="accentCallout1">
              <a:avLst>
                <a:gd name="adj1" fmla="val 41417"/>
                <a:gd name="adj2" fmla="val 103504"/>
                <a:gd name="adj3" fmla="val 148266"/>
                <a:gd name="adj4" fmla="val 179433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4-beat Loop / </a:t>
              </a:r>
              <a:br>
                <a:rPr lang="en-US" sz="1200" dirty="0" smtClean="0">
                  <a:solidFill>
                    <a:schemeClr val="tx1"/>
                  </a:solidFill>
                </a:rPr>
              </a:br>
              <a:r>
                <a:rPr lang="en-US" sz="1200" dirty="0" smtClean="0">
                  <a:solidFill>
                    <a:schemeClr val="tx1"/>
                  </a:solidFill>
                </a:rPr>
                <a:t>Active Loop  / Move 1-beat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Line Callout 1 (Accent Bar) 20"/>
            <p:cNvSpPr/>
            <p:nvPr/>
          </p:nvSpPr>
          <p:spPr>
            <a:xfrm>
              <a:off x="1168143" y="2247138"/>
              <a:ext cx="1143000" cy="225552"/>
            </a:xfrm>
            <a:prstGeom prst="accentCallout1">
              <a:avLst>
                <a:gd name="adj1" fmla="val 41417"/>
                <a:gd name="adj2" fmla="val 106334"/>
                <a:gd name="adj3" fmla="val -55186"/>
                <a:gd name="adj4" fmla="val 1562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TP3 Slip Reverse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Line Callout 1 (Accent Bar) 21"/>
            <p:cNvSpPr/>
            <p:nvPr/>
          </p:nvSpPr>
          <p:spPr>
            <a:xfrm>
              <a:off x="6477000" y="1066800"/>
              <a:ext cx="1676400" cy="361188"/>
            </a:xfrm>
            <a:prstGeom prst="accentCallout1">
              <a:avLst>
                <a:gd name="adj1" fmla="val 45417"/>
                <a:gd name="adj2" fmla="val -2669"/>
                <a:gd name="adj3" fmla="val 169927"/>
                <a:gd name="adj4" fmla="val -33112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List Browse / Tree Browse</a:t>
              </a:r>
              <a:br>
                <a:rPr lang="en-US" sz="1200" dirty="0" smtClean="0">
                  <a:solidFill>
                    <a:schemeClr val="tx1"/>
                  </a:solidFill>
                </a:rPr>
              </a:br>
              <a:r>
                <a:rPr lang="en-US" sz="1200" dirty="0" smtClean="0">
                  <a:solidFill>
                    <a:schemeClr val="tx1"/>
                  </a:solidFill>
                </a:rPr>
                <a:t>Zoom / Preview player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Line Callout 1 (Accent Bar) 22"/>
            <p:cNvSpPr/>
            <p:nvPr/>
          </p:nvSpPr>
          <p:spPr>
            <a:xfrm>
              <a:off x="6477000" y="1947291"/>
              <a:ext cx="1884680" cy="180594"/>
            </a:xfrm>
            <a:prstGeom prst="accentCallout1">
              <a:avLst>
                <a:gd name="adj1" fmla="val 45417"/>
                <a:gd name="adj2" fmla="val -2669"/>
                <a:gd name="adj3" fmla="val 82163"/>
                <a:gd name="adj4" fmla="val -229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Only Browser (toggle)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Line Callout 1 (Accent Bar) 24"/>
            <p:cNvSpPr/>
            <p:nvPr/>
          </p:nvSpPr>
          <p:spPr>
            <a:xfrm>
              <a:off x="6477000" y="2255138"/>
              <a:ext cx="1884680" cy="335662"/>
            </a:xfrm>
            <a:prstGeom prst="accentCallout1">
              <a:avLst>
                <a:gd name="adj1" fmla="val 45417"/>
                <a:gd name="adj2" fmla="val -2669"/>
                <a:gd name="adj3" fmla="val -34687"/>
                <a:gd name="adj4" fmla="val -4153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Preview Player </a:t>
              </a:r>
            </a:p>
            <a:p>
              <a:r>
                <a:rPr lang="en-US" sz="1200" i="1" dirty="0" smtClean="0">
                  <a:solidFill>
                    <a:schemeClr val="tx1"/>
                  </a:solidFill>
                </a:rPr>
                <a:t>(using browser)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Line Callout 1 (Accent Bar) 25"/>
            <p:cNvSpPr/>
            <p:nvPr/>
          </p:nvSpPr>
          <p:spPr>
            <a:xfrm>
              <a:off x="6477000" y="4238244"/>
              <a:ext cx="2057400" cy="198120"/>
            </a:xfrm>
            <a:prstGeom prst="accentCallout1">
              <a:avLst>
                <a:gd name="adj1" fmla="val 45417"/>
                <a:gd name="adj2" fmla="val -2669"/>
                <a:gd name="adj3" fmla="val 6213"/>
                <a:gd name="adj4" fmla="val -1763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Sync Toggle / Sync Off / Master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Line Callout 1 (Accent Bar) 26"/>
            <p:cNvSpPr/>
            <p:nvPr/>
          </p:nvSpPr>
          <p:spPr>
            <a:xfrm>
              <a:off x="6477000" y="5093970"/>
              <a:ext cx="2057400" cy="180594"/>
            </a:xfrm>
            <a:prstGeom prst="accentCallout1">
              <a:avLst>
                <a:gd name="adj1" fmla="val 45417"/>
                <a:gd name="adj2" fmla="val -2669"/>
                <a:gd name="adj3" fmla="val 2913"/>
                <a:gd name="adj4" fmla="val -38863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err="1" smtClean="0">
                  <a:solidFill>
                    <a:schemeClr val="tx1"/>
                  </a:solidFill>
                </a:rPr>
                <a:t>Keylock</a:t>
              </a:r>
              <a:r>
                <a:rPr lang="en-US" sz="1200" dirty="0" smtClean="0">
                  <a:solidFill>
                    <a:schemeClr val="tx1"/>
                  </a:solidFill>
                </a:rPr>
                <a:t> / 6%-&gt;10%-&gt;16%-&gt;100%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Line Callout 1 (Accent Bar) 27"/>
            <p:cNvSpPr/>
            <p:nvPr/>
          </p:nvSpPr>
          <p:spPr>
            <a:xfrm>
              <a:off x="6477000" y="5618988"/>
              <a:ext cx="1884680" cy="180594"/>
            </a:xfrm>
            <a:prstGeom prst="accentCallout1">
              <a:avLst>
                <a:gd name="adj1" fmla="val 45417"/>
                <a:gd name="adj2" fmla="val -2669"/>
                <a:gd name="adj3" fmla="val 7900"/>
                <a:gd name="adj4" fmla="val -42131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BPM Slide / Set Marker / Auto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Line Callout 1 (Accent Bar) 28"/>
            <p:cNvSpPr/>
            <p:nvPr/>
          </p:nvSpPr>
          <p:spPr>
            <a:xfrm>
              <a:off x="6477000" y="5982843"/>
              <a:ext cx="2276856" cy="180594"/>
            </a:xfrm>
            <a:prstGeom prst="accentCallout1">
              <a:avLst>
                <a:gd name="adj1" fmla="val 45417"/>
                <a:gd name="adj2" fmla="val -2669"/>
                <a:gd name="adj3" fmla="val -34678"/>
                <a:gd name="adj4" fmla="val -36518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Key reset / BPM Adjust </a:t>
              </a:r>
              <a:br>
                <a:rPr lang="en-US" sz="1200" dirty="0" smtClean="0">
                  <a:solidFill>
                    <a:schemeClr val="tx1"/>
                  </a:solidFill>
                </a:rPr>
              </a:br>
              <a:r>
                <a:rPr lang="en-US" sz="1200" dirty="0" smtClean="0">
                  <a:solidFill>
                    <a:schemeClr val="tx1"/>
                  </a:solidFill>
                </a:rPr>
                <a:t>Reset Marker / Lock 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Line Callout 1 (Accent Bar) 29"/>
            <p:cNvSpPr/>
            <p:nvPr/>
          </p:nvSpPr>
          <p:spPr>
            <a:xfrm>
              <a:off x="1168143" y="4704588"/>
              <a:ext cx="1143000" cy="225552"/>
            </a:xfrm>
            <a:prstGeom prst="accentCallout1">
              <a:avLst>
                <a:gd name="adj1" fmla="val 41417"/>
                <a:gd name="adj2" fmla="val 106334"/>
                <a:gd name="adj3" fmla="val 48643"/>
                <a:gd name="adj4" fmla="val 16468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i="1" dirty="0" err="1" smtClean="0">
                  <a:solidFill>
                    <a:schemeClr val="tx1"/>
                  </a:solidFill>
                </a:rPr>
                <a:t>BeatJump</a:t>
              </a:r>
              <a:r>
                <a:rPr lang="en-US" sz="1200" i="1" dirty="0" smtClean="0">
                  <a:solidFill>
                    <a:schemeClr val="tx1"/>
                  </a:solidFill>
                </a:rPr>
                <a:t> / Jump Size/ Move by 1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36" name="Line Callout 1 (Accent Bar) 35"/>
            <p:cNvSpPr/>
            <p:nvPr/>
          </p:nvSpPr>
          <p:spPr>
            <a:xfrm>
              <a:off x="6477000" y="341976"/>
              <a:ext cx="1676400" cy="246073"/>
            </a:xfrm>
            <a:prstGeom prst="accentCallout1">
              <a:avLst>
                <a:gd name="adj1" fmla="val 45417"/>
                <a:gd name="adj2" fmla="val -2669"/>
                <a:gd name="adj3" fmla="val 506601"/>
                <a:gd name="adj4" fmla="val -835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Quantize + </a:t>
              </a:r>
              <a:r>
                <a:rPr lang="en-US" sz="1200" dirty="0">
                  <a:solidFill>
                    <a:schemeClr val="tx1"/>
                  </a:solidFill>
                </a:rPr>
                <a:t>S</a:t>
              </a:r>
              <a:r>
                <a:rPr lang="en-US" sz="1200" dirty="0" smtClean="0">
                  <a:solidFill>
                    <a:schemeClr val="tx1"/>
                  </a:solidFill>
                </a:rPr>
                <a:t>nap (toggle)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Line Callout 1 (Accent Bar) 23"/>
            <p:cNvSpPr/>
            <p:nvPr/>
          </p:nvSpPr>
          <p:spPr>
            <a:xfrm>
              <a:off x="6477000" y="701040"/>
              <a:ext cx="1676400" cy="180594"/>
            </a:xfrm>
            <a:prstGeom prst="accentCallout1">
              <a:avLst>
                <a:gd name="adj1" fmla="val 45417"/>
                <a:gd name="adj2" fmla="val -2669"/>
                <a:gd name="adj3" fmla="val 486383"/>
                <a:gd name="adj4" fmla="val -6265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CDJ mode (per deck)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53856" y="6492875"/>
            <a:ext cx="35373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28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1933</Words>
  <Application>Microsoft Office PowerPoint</Application>
  <PresentationFormat>On-screen Show (4:3)</PresentationFormat>
  <Paragraphs>630</Paragraphs>
  <Slides>33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</dc:creator>
  <cp:lastModifiedBy>Pedro Estrela</cp:lastModifiedBy>
  <cp:revision>79</cp:revision>
  <dcterms:created xsi:type="dcterms:W3CDTF">2006-08-16T00:00:00Z</dcterms:created>
  <dcterms:modified xsi:type="dcterms:W3CDTF">2020-03-14T13:03:12Z</dcterms:modified>
</cp:coreProperties>
</file>